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4B1F6C-970A-4CCF-9D92-8B94D5399307}"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208163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B1F6C-970A-4CCF-9D92-8B94D5399307}"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38078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B1F6C-970A-4CCF-9D92-8B94D5399307}"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2777857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B1F6C-970A-4CCF-9D92-8B94D5399307}"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344824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B1F6C-970A-4CCF-9D92-8B94D5399307}"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1510612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4B1F6C-970A-4CCF-9D92-8B94D5399307}"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115102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4B1F6C-970A-4CCF-9D92-8B94D5399307}"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366741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4B1F6C-970A-4CCF-9D92-8B94D5399307}"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403961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B1F6C-970A-4CCF-9D92-8B94D5399307}"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189948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B1F6C-970A-4CCF-9D92-8B94D5399307}"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26412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B1F6C-970A-4CCF-9D92-8B94D5399307}"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A7F61-0BD9-4367-8CE8-42E88E4C00F4}" type="slidenum">
              <a:rPr lang="en-US" smtClean="0"/>
              <a:t>‹#›</a:t>
            </a:fld>
            <a:endParaRPr lang="en-US"/>
          </a:p>
        </p:txBody>
      </p:sp>
    </p:spTree>
    <p:extLst>
      <p:ext uri="{BB962C8B-B14F-4D97-AF65-F5344CB8AC3E}">
        <p14:creationId xmlns:p14="http://schemas.microsoft.com/office/powerpoint/2010/main" val="314893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B1F6C-970A-4CCF-9D92-8B94D5399307}" type="datetimeFigureOut">
              <a:rPr lang="en-US" smtClean="0"/>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A7F61-0BD9-4367-8CE8-42E88E4C00F4}" type="slidenum">
              <a:rPr lang="en-US" smtClean="0"/>
              <a:t>‹#›</a:t>
            </a:fld>
            <a:endParaRPr lang="en-US"/>
          </a:p>
        </p:txBody>
      </p:sp>
    </p:spTree>
    <p:extLst>
      <p:ext uri="{BB962C8B-B14F-4D97-AF65-F5344CB8AC3E}">
        <p14:creationId xmlns:p14="http://schemas.microsoft.com/office/powerpoint/2010/main" val="3937965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943599"/>
          </a:xfrm>
        </p:spPr>
        <p:txBody>
          <a:bodyPr>
            <a:noAutofit/>
          </a:bodyPr>
          <a:lstStyle/>
          <a:p>
            <a:pPr algn="r" rtl="1">
              <a:lnSpc>
                <a:spcPct val="115000"/>
              </a:lnSpc>
              <a:spcBef>
                <a:spcPts val="0"/>
              </a:spcBef>
              <a:spcAft>
                <a:spcPts val="1000"/>
              </a:spcAft>
            </a:pPr>
            <a:r>
              <a:rPr lang="ar-IQ" sz="1600" b="1" i="1" dirty="0">
                <a:ea typeface="Calibri"/>
                <a:cs typeface="Arial"/>
              </a:rPr>
              <a:t> </a:t>
            </a:r>
            <a:r>
              <a:rPr lang="ar-IQ" sz="1600" b="1" i="1" dirty="0" err="1">
                <a:ea typeface="Calibri"/>
                <a:cs typeface="Arial"/>
              </a:rPr>
              <a:t>العلاقه</a:t>
            </a:r>
            <a:r>
              <a:rPr lang="ar-IQ" sz="1600" b="1" i="1" dirty="0">
                <a:ea typeface="Calibri"/>
                <a:cs typeface="Arial"/>
              </a:rPr>
              <a:t> بين الشخصية والنشاط</a:t>
            </a:r>
            <a:r>
              <a:rPr lang="en-US" sz="1200" dirty="0">
                <a:ea typeface="Calibri"/>
                <a:cs typeface="Arial"/>
              </a:rPr>
              <a:t/>
            </a:r>
            <a:br>
              <a:rPr lang="en-US" sz="1200" dirty="0">
                <a:ea typeface="Calibri"/>
                <a:cs typeface="Arial"/>
              </a:rPr>
            </a:br>
            <a:r>
              <a:rPr lang="ar-IQ" sz="1400" dirty="0">
                <a:ea typeface="Calibri"/>
                <a:cs typeface="Arial"/>
              </a:rPr>
              <a:t> </a:t>
            </a:r>
            <a:r>
              <a:rPr lang="en-US" sz="1200" dirty="0">
                <a:ea typeface="Calibri"/>
                <a:cs typeface="Arial"/>
              </a:rPr>
              <a:t/>
            </a:r>
            <a:br>
              <a:rPr lang="en-US" sz="1200" dirty="0">
                <a:ea typeface="Calibri"/>
                <a:cs typeface="Arial"/>
              </a:rPr>
            </a:br>
            <a:r>
              <a:rPr lang="ar-IQ" sz="1400" dirty="0">
                <a:ea typeface="Calibri"/>
                <a:cs typeface="Arial"/>
              </a:rPr>
              <a:t>يمكن ان يكون سلوك التلاميذ اثناء درس </a:t>
            </a:r>
            <a:r>
              <a:rPr lang="ar-IQ" sz="1400" dirty="0" err="1">
                <a:ea typeface="Calibri"/>
                <a:cs typeface="Arial"/>
              </a:rPr>
              <a:t>التربيه</a:t>
            </a:r>
            <a:r>
              <a:rPr lang="ar-IQ" sz="1400" dirty="0">
                <a:ea typeface="Calibri"/>
                <a:cs typeface="Arial"/>
              </a:rPr>
              <a:t> </a:t>
            </a:r>
            <a:r>
              <a:rPr lang="ar-IQ" sz="1400" dirty="0" err="1">
                <a:ea typeface="Calibri"/>
                <a:cs typeface="Arial"/>
              </a:rPr>
              <a:t>الرياضيه</a:t>
            </a:r>
            <a:r>
              <a:rPr lang="ar-IQ" sz="1400" dirty="0">
                <a:ea typeface="Calibri"/>
                <a:cs typeface="Arial"/>
              </a:rPr>
              <a:t> متباينا وان جرى تحت الظروف نفسها , فحينما يسعى احد التلاميذ بجد ومثابره من اجل تحسين مستواه الرياضي نجد تلميذا اخر يهمل مستواه ويتركه كما هو . كذلك نجد بعض التلاميذ يحاولون التفوق والظهور من خلال مل يحققونه من مستويات ونتائج جيده , بينما نجد تلاميذ اخرين يحاولون الظهور وكسب ثقة الاقران في الصف من خلال التصرفات والمشاكسات غير </a:t>
            </a:r>
            <a:r>
              <a:rPr lang="ar-IQ" sz="1400" dirty="0" err="1">
                <a:ea typeface="Calibri"/>
                <a:cs typeface="Arial"/>
              </a:rPr>
              <a:t>الائقه</a:t>
            </a:r>
            <a:r>
              <a:rPr lang="ar-IQ" sz="1400" dirty="0">
                <a:ea typeface="Calibri"/>
                <a:cs typeface="Arial"/>
              </a:rPr>
              <a:t> , ونجد بعض التلاميذ الذين </a:t>
            </a:r>
            <a:r>
              <a:rPr lang="ar-IQ" sz="1400" dirty="0" err="1">
                <a:ea typeface="Calibri"/>
                <a:cs typeface="Arial"/>
              </a:rPr>
              <a:t>يتحاولون</a:t>
            </a:r>
            <a:r>
              <a:rPr lang="ar-IQ" sz="1400" dirty="0">
                <a:ea typeface="Calibri"/>
                <a:cs typeface="Arial"/>
              </a:rPr>
              <a:t> بشق الاعذار للتهرب من اداء التمارين </a:t>
            </a:r>
            <a:r>
              <a:rPr lang="ar-IQ" sz="1400" dirty="0" err="1">
                <a:ea typeface="Calibri"/>
                <a:cs typeface="Arial"/>
              </a:rPr>
              <a:t>الصعبه</a:t>
            </a:r>
            <a:r>
              <a:rPr lang="ar-IQ" sz="1400" dirty="0">
                <a:ea typeface="Calibri"/>
                <a:cs typeface="Arial"/>
              </a:rPr>
              <a:t> او </a:t>
            </a:r>
            <a:r>
              <a:rPr lang="ar-IQ" sz="1400" dirty="0" err="1">
                <a:ea typeface="Calibri"/>
                <a:cs typeface="Arial"/>
              </a:rPr>
              <a:t>لايتمرنون</a:t>
            </a:r>
            <a:r>
              <a:rPr lang="ar-IQ" sz="1400" dirty="0">
                <a:ea typeface="Calibri"/>
                <a:cs typeface="Arial"/>
              </a:rPr>
              <a:t> بجديه دون اشراف مباشر ومراقبه جديه من قبل المدرس .</a:t>
            </a:r>
            <a:r>
              <a:rPr lang="en-US" sz="1200" dirty="0">
                <a:ea typeface="Calibri"/>
                <a:cs typeface="Arial"/>
              </a:rPr>
              <a:t/>
            </a:r>
            <a:br>
              <a:rPr lang="en-US" sz="1200" dirty="0">
                <a:ea typeface="Calibri"/>
                <a:cs typeface="Arial"/>
              </a:rPr>
            </a:br>
            <a:r>
              <a:rPr lang="ar-IQ" sz="1400" dirty="0">
                <a:ea typeface="Calibri"/>
                <a:cs typeface="Arial"/>
              </a:rPr>
              <a:t>ان مثل هذا السلوك وهذه الفوارق في السلوك </a:t>
            </a:r>
            <a:r>
              <a:rPr lang="ar-IQ" sz="1400" dirty="0" err="1">
                <a:ea typeface="Calibri"/>
                <a:cs typeface="Arial"/>
              </a:rPr>
              <a:t>لاتقتصر</a:t>
            </a:r>
            <a:r>
              <a:rPr lang="ar-IQ" sz="1400" dirty="0">
                <a:ea typeface="Calibri"/>
                <a:cs typeface="Arial"/>
              </a:rPr>
              <a:t> على صفات دون اخرى وهي تعكس الصفات </a:t>
            </a:r>
            <a:r>
              <a:rPr lang="ar-IQ" sz="1400" dirty="0" err="1">
                <a:ea typeface="Calibri"/>
                <a:cs typeface="Arial"/>
              </a:rPr>
              <a:t>الشخصيه</a:t>
            </a:r>
            <a:r>
              <a:rPr lang="ar-IQ" sz="1400" dirty="0">
                <a:ea typeface="Calibri"/>
                <a:cs typeface="Arial"/>
              </a:rPr>
              <a:t> للفرد فعلى مدرس </a:t>
            </a:r>
            <a:r>
              <a:rPr lang="ar-IQ" sz="1400" dirty="0" err="1">
                <a:ea typeface="Calibri"/>
                <a:cs typeface="Arial"/>
              </a:rPr>
              <a:t>التربيه</a:t>
            </a:r>
            <a:r>
              <a:rPr lang="ar-IQ" sz="1400" dirty="0">
                <a:ea typeface="Calibri"/>
                <a:cs typeface="Arial"/>
              </a:rPr>
              <a:t> </a:t>
            </a:r>
            <a:r>
              <a:rPr lang="ar-IQ" sz="1400" dirty="0" err="1">
                <a:ea typeface="Calibri"/>
                <a:cs typeface="Arial"/>
              </a:rPr>
              <a:t>الرياضيه</a:t>
            </a:r>
            <a:r>
              <a:rPr lang="ar-IQ" sz="1400" dirty="0">
                <a:ea typeface="Calibri"/>
                <a:cs typeface="Arial"/>
              </a:rPr>
              <a:t> في هذه </a:t>
            </a:r>
            <a:r>
              <a:rPr lang="ar-IQ" sz="1400" dirty="0" err="1">
                <a:ea typeface="Calibri"/>
                <a:cs typeface="Arial"/>
              </a:rPr>
              <a:t>الحاله</a:t>
            </a:r>
            <a:r>
              <a:rPr lang="ar-IQ" sz="1400" dirty="0">
                <a:ea typeface="Calibri"/>
                <a:cs typeface="Arial"/>
              </a:rPr>
              <a:t> مراقبه هذه التصرفات باستمرار وتوجيهها الوجه </a:t>
            </a:r>
            <a:r>
              <a:rPr lang="ar-IQ" sz="1400" dirty="0" err="1">
                <a:ea typeface="Calibri"/>
                <a:cs typeface="Arial"/>
              </a:rPr>
              <a:t>الصحيحه</a:t>
            </a:r>
            <a:r>
              <a:rPr lang="ar-IQ" sz="1400" dirty="0">
                <a:ea typeface="Calibri"/>
                <a:cs typeface="Arial"/>
              </a:rPr>
              <a:t> من اجل خلق شخصيه مثاليه رياضيه . </a:t>
            </a:r>
            <a:r>
              <a:rPr lang="en-US" sz="1200" dirty="0">
                <a:ea typeface="Calibri"/>
                <a:cs typeface="Arial"/>
              </a:rPr>
              <a:t/>
            </a:r>
            <a:br>
              <a:rPr lang="en-US" sz="1200" dirty="0">
                <a:ea typeface="Calibri"/>
                <a:cs typeface="Arial"/>
              </a:rPr>
            </a:br>
            <a:r>
              <a:rPr lang="ar-IQ" sz="1400" dirty="0">
                <a:ea typeface="Calibri"/>
                <a:cs typeface="Arial"/>
              </a:rPr>
              <a:t>ان السمات </a:t>
            </a:r>
            <a:r>
              <a:rPr lang="ar-IQ" sz="1400" dirty="0" err="1">
                <a:ea typeface="Calibri"/>
                <a:cs typeface="Arial"/>
              </a:rPr>
              <a:t>الجوهريه</a:t>
            </a:r>
            <a:r>
              <a:rPr lang="ar-IQ" sz="1400" dirty="0">
                <a:ea typeface="Calibri"/>
                <a:cs typeface="Arial"/>
              </a:rPr>
              <a:t> </a:t>
            </a:r>
            <a:r>
              <a:rPr lang="ar-IQ" sz="1400" dirty="0" err="1">
                <a:ea typeface="Calibri"/>
                <a:cs typeface="Arial"/>
              </a:rPr>
              <a:t>للانسان</a:t>
            </a:r>
            <a:r>
              <a:rPr lang="ar-IQ" sz="1400" dirty="0">
                <a:ea typeface="Calibri"/>
                <a:cs typeface="Arial"/>
              </a:rPr>
              <a:t> تبرز </a:t>
            </a:r>
            <a:r>
              <a:rPr lang="ar-IQ" sz="1400" dirty="0" err="1">
                <a:ea typeface="Calibri"/>
                <a:cs typeface="Arial"/>
              </a:rPr>
              <a:t>نتيجه</a:t>
            </a:r>
            <a:r>
              <a:rPr lang="ar-IQ" sz="1400" dirty="0">
                <a:ea typeface="Calibri"/>
                <a:cs typeface="Arial"/>
              </a:rPr>
              <a:t> سلوكه واعماله ويمكن تميز الاصناف </a:t>
            </a:r>
            <a:r>
              <a:rPr lang="ar-IQ" sz="1400" dirty="0" err="1">
                <a:ea typeface="Calibri"/>
                <a:cs typeface="Arial"/>
              </a:rPr>
              <a:t>الاتيه</a:t>
            </a:r>
            <a:r>
              <a:rPr lang="ar-IQ" sz="1400" dirty="0">
                <a:ea typeface="Calibri"/>
                <a:cs typeface="Arial"/>
              </a:rPr>
              <a:t> من السمات .</a:t>
            </a:r>
            <a:r>
              <a:rPr lang="en-US" sz="1200" dirty="0">
                <a:ea typeface="Calibri"/>
                <a:cs typeface="Arial"/>
              </a:rPr>
              <a:t/>
            </a:r>
            <a:br>
              <a:rPr lang="en-US" sz="1200" dirty="0">
                <a:ea typeface="Calibri"/>
                <a:cs typeface="Arial"/>
              </a:rPr>
            </a:br>
            <a:r>
              <a:rPr lang="ar-IQ" sz="1400" dirty="0">
                <a:ea typeface="Calibri"/>
                <a:cs typeface="Arial"/>
              </a:rPr>
              <a:t>السمات تعكس الصفات </a:t>
            </a:r>
            <a:r>
              <a:rPr lang="ar-IQ" sz="1400" dirty="0" err="1">
                <a:ea typeface="Calibri"/>
                <a:cs typeface="Arial"/>
              </a:rPr>
              <a:t>النفسيه</a:t>
            </a:r>
            <a:r>
              <a:rPr lang="ar-IQ" sz="1400" dirty="0">
                <a:ea typeface="Calibri"/>
                <a:cs typeface="Arial"/>
              </a:rPr>
              <a:t> </a:t>
            </a:r>
            <a:r>
              <a:rPr lang="ar-IQ" sz="1400" dirty="0" err="1">
                <a:ea typeface="Calibri"/>
                <a:cs typeface="Arial"/>
              </a:rPr>
              <a:t>للشخصيه</a:t>
            </a:r>
            <a:r>
              <a:rPr lang="ar-IQ" sz="1400" dirty="0">
                <a:ea typeface="Calibri"/>
                <a:cs typeface="Arial"/>
              </a:rPr>
              <a:t> </a:t>
            </a:r>
            <a:r>
              <a:rPr lang="en-US" sz="1200" dirty="0">
                <a:ea typeface="Calibri"/>
                <a:cs typeface="Arial"/>
              </a:rPr>
              <a:t/>
            </a:r>
            <a:br>
              <a:rPr lang="en-US" sz="1200" dirty="0">
                <a:ea typeface="Calibri"/>
                <a:cs typeface="Arial"/>
              </a:rPr>
            </a:br>
            <a:r>
              <a:rPr lang="ar-IQ" sz="1400" dirty="0">
                <a:ea typeface="Calibri"/>
                <a:cs typeface="Arial"/>
              </a:rPr>
              <a:t>السمات تحدد السلوك , وفيها تنعكس علاقات ومواقف الانسان </a:t>
            </a:r>
            <a:r>
              <a:rPr lang="ar-IQ" sz="1400" dirty="0" err="1">
                <a:ea typeface="Calibri"/>
                <a:cs typeface="Arial"/>
              </a:rPr>
              <a:t>بالنسبه</a:t>
            </a:r>
            <a:r>
              <a:rPr lang="ar-IQ" sz="1400" dirty="0">
                <a:ea typeface="Calibri"/>
                <a:cs typeface="Arial"/>
              </a:rPr>
              <a:t> </a:t>
            </a:r>
            <a:r>
              <a:rPr lang="ar-IQ" sz="1400" dirty="0" err="1">
                <a:ea typeface="Calibri"/>
                <a:cs typeface="Arial"/>
              </a:rPr>
              <a:t>للبيئه</a:t>
            </a:r>
            <a:r>
              <a:rPr lang="ar-IQ" sz="1400" dirty="0">
                <a:ea typeface="Calibri"/>
                <a:cs typeface="Arial"/>
              </a:rPr>
              <a:t> </a:t>
            </a:r>
            <a:r>
              <a:rPr lang="en-US" sz="1200" dirty="0">
                <a:ea typeface="Calibri"/>
                <a:cs typeface="Arial"/>
              </a:rPr>
              <a:t/>
            </a:r>
            <a:br>
              <a:rPr lang="en-US" sz="1200" dirty="0">
                <a:ea typeface="Calibri"/>
                <a:cs typeface="Arial"/>
              </a:rPr>
            </a:br>
            <a:r>
              <a:rPr lang="ar-IQ" sz="1400" dirty="0">
                <a:ea typeface="Calibri"/>
                <a:cs typeface="Arial"/>
              </a:rPr>
              <a:t>السمات التي تمثل </a:t>
            </a:r>
            <a:r>
              <a:rPr lang="ar-IQ" sz="1400" dirty="0" err="1">
                <a:ea typeface="Calibri"/>
                <a:cs typeface="Arial"/>
              </a:rPr>
              <a:t>العاده</a:t>
            </a:r>
            <a:r>
              <a:rPr lang="ar-IQ" sz="1400" dirty="0">
                <a:ea typeface="Calibri"/>
                <a:cs typeface="Arial"/>
              </a:rPr>
              <a:t> لدى الفرد , اي سلوك الانسان سلوكا ثابتا عند وضعه تحت </a:t>
            </a:r>
            <a:r>
              <a:rPr lang="ar-IQ" sz="1400" dirty="0" err="1">
                <a:ea typeface="Calibri"/>
                <a:cs typeface="Arial"/>
              </a:rPr>
              <a:t>ضروف</a:t>
            </a:r>
            <a:r>
              <a:rPr lang="ar-IQ" sz="1400" dirty="0">
                <a:ea typeface="Calibri"/>
                <a:cs typeface="Arial"/>
              </a:rPr>
              <a:t> متشابه او متجانسه </a:t>
            </a:r>
            <a:r>
              <a:rPr lang="en-US" sz="1200" dirty="0">
                <a:ea typeface="Calibri"/>
                <a:cs typeface="Arial"/>
              </a:rPr>
              <a:t/>
            </a:r>
            <a:br>
              <a:rPr lang="en-US" sz="1200" dirty="0">
                <a:ea typeface="Calibri"/>
                <a:cs typeface="Arial"/>
              </a:rPr>
            </a:br>
            <a:r>
              <a:rPr lang="ar-IQ" sz="1400" dirty="0">
                <a:ea typeface="Calibri"/>
                <a:cs typeface="Arial"/>
              </a:rPr>
              <a:t>هناك تفاعل مستمر بين السمات </a:t>
            </a:r>
            <a:r>
              <a:rPr lang="ar-IQ" sz="1400" dirty="0" err="1">
                <a:ea typeface="Calibri"/>
                <a:cs typeface="Arial"/>
              </a:rPr>
              <a:t>الشخصيه</a:t>
            </a:r>
            <a:r>
              <a:rPr lang="ar-IQ" sz="1400" dirty="0">
                <a:ea typeface="Calibri"/>
                <a:cs typeface="Arial"/>
              </a:rPr>
              <a:t> والنشاط الرياضي وتظهر للعيان خصائص الانسان من خلال تصرفاته واعماله , لكن </a:t>
            </a:r>
            <a:r>
              <a:rPr lang="ar-IQ" sz="1400" dirty="0" err="1">
                <a:ea typeface="Calibri"/>
                <a:cs typeface="Arial"/>
              </a:rPr>
              <a:t>الصعوبه</a:t>
            </a:r>
            <a:r>
              <a:rPr lang="ar-IQ" sz="1400" dirty="0">
                <a:ea typeface="Calibri"/>
                <a:cs typeface="Arial"/>
              </a:rPr>
              <a:t> تكمن في معرفه الدوافع وراء السلوك او التصرف المنظور فقد يلاحظ المدرس احد التلاميذ يسعى جادا لمساعده زملائه لكن </a:t>
            </a:r>
            <a:r>
              <a:rPr lang="ar-IQ" sz="1400" dirty="0" err="1">
                <a:ea typeface="Calibri"/>
                <a:cs typeface="Arial"/>
              </a:rPr>
              <a:t>ماهو</a:t>
            </a:r>
            <a:r>
              <a:rPr lang="ar-IQ" sz="1400" dirty="0">
                <a:ea typeface="Calibri"/>
                <a:cs typeface="Arial"/>
              </a:rPr>
              <a:t> الدافع وراء هذا السلوك ؟ هل ان الطالب يشعر حقا بانه مسؤول عن مساعده زملائه ؟ ام انه يقوم </a:t>
            </a:r>
            <a:r>
              <a:rPr lang="ar-IQ" sz="1400" dirty="0" err="1">
                <a:ea typeface="Calibri"/>
                <a:cs typeface="Arial"/>
              </a:rPr>
              <a:t>بذالك</a:t>
            </a:r>
            <a:r>
              <a:rPr lang="ar-IQ" sz="1400" dirty="0">
                <a:ea typeface="Calibri"/>
                <a:cs typeface="Arial"/>
              </a:rPr>
              <a:t> لنيل رضاهم ؟ ام انه يقوم بذلك </a:t>
            </a:r>
            <a:r>
              <a:rPr lang="ar-IQ" sz="1400" dirty="0" err="1">
                <a:ea typeface="Calibri"/>
                <a:cs typeface="Arial"/>
              </a:rPr>
              <a:t>لارضاء</a:t>
            </a:r>
            <a:r>
              <a:rPr lang="ar-IQ" sz="1400" dirty="0">
                <a:ea typeface="Calibri"/>
                <a:cs typeface="Arial"/>
              </a:rPr>
              <a:t> </a:t>
            </a:r>
            <a:r>
              <a:rPr lang="ar-IQ" sz="1400" dirty="0" err="1">
                <a:ea typeface="Calibri"/>
                <a:cs typeface="Arial"/>
              </a:rPr>
              <a:t>المدرسه</a:t>
            </a:r>
            <a:r>
              <a:rPr lang="ar-IQ" sz="1400" dirty="0">
                <a:ea typeface="Calibri"/>
                <a:cs typeface="Arial"/>
              </a:rPr>
              <a:t> والحصول على بعض المتميزات والتصرف عكس </a:t>
            </a:r>
            <a:r>
              <a:rPr lang="ar-IQ" sz="1400" dirty="0" err="1">
                <a:ea typeface="Calibri"/>
                <a:cs typeface="Arial"/>
              </a:rPr>
              <a:t>ذالك</a:t>
            </a:r>
            <a:r>
              <a:rPr lang="ar-IQ" sz="1400" dirty="0">
                <a:ea typeface="Calibri"/>
                <a:cs typeface="Arial"/>
              </a:rPr>
              <a:t> خارج اوقات الدرس ؟ لذا نجد من الصعب تحديد سمات الفرد من خلال تصرفات تحدث بين الحين والاخر واذا اردنا ان نكون دقيقين في استنتاجاتنا علينا ملاحظه سلوك الفرد في موقف مختلف ودراسة دوافع ذلك السلوك وعندما يتكلم بين </a:t>
            </a:r>
            <a:r>
              <a:rPr lang="ar-IQ" sz="1400" dirty="0" err="1">
                <a:ea typeface="Calibri"/>
                <a:cs typeface="Arial"/>
              </a:rPr>
              <a:t>العلاقه</a:t>
            </a:r>
            <a:r>
              <a:rPr lang="ar-IQ" sz="1400" dirty="0">
                <a:ea typeface="Calibri"/>
                <a:cs typeface="Arial"/>
              </a:rPr>
              <a:t> </a:t>
            </a:r>
            <a:r>
              <a:rPr lang="ar-IQ" sz="1400" dirty="0" err="1">
                <a:ea typeface="Calibri"/>
                <a:cs typeface="Arial"/>
              </a:rPr>
              <a:t>والنشاطيجب</a:t>
            </a:r>
            <a:r>
              <a:rPr lang="ar-IQ" sz="1400" dirty="0">
                <a:ea typeface="Calibri"/>
                <a:cs typeface="Arial"/>
              </a:rPr>
              <a:t> ان نعلم ان الانسان يكون نفسه ويطوره من خلال النشاط بما ان </a:t>
            </a:r>
            <a:r>
              <a:rPr lang="ar-IQ" sz="1400" dirty="0" err="1">
                <a:ea typeface="Calibri"/>
                <a:cs typeface="Arial"/>
              </a:rPr>
              <a:t>التربيه</a:t>
            </a:r>
            <a:r>
              <a:rPr lang="ar-IQ" sz="1400" dirty="0">
                <a:ea typeface="Calibri"/>
                <a:cs typeface="Arial"/>
              </a:rPr>
              <a:t> </a:t>
            </a:r>
            <a:r>
              <a:rPr lang="ar-IQ" sz="1400" dirty="0" err="1">
                <a:ea typeface="Calibri"/>
                <a:cs typeface="Arial"/>
              </a:rPr>
              <a:t>الرياضيه</a:t>
            </a:r>
            <a:r>
              <a:rPr lang="ar-IQ" sz="1400" dirty="0">
                <a:ea typeface="Calibri"/>
                <a:cs typeface="Arial"/>
              </a:rPr>
              <a:t> هي نشاط انساني هادف وبناء لذلك يمكن الاستنتاج بان هذا النشاط يساهم بشكل فعال في بناء </a:t>
            </a:r>
            <a:r>
              <a:rPr lang="ar-IQ" sz="1400" dirty="0" err="1">
                <a:ea typeface="Calibri"/>
                <a:cs typeface="Arial"/>
              </a:rPr>
              <a:t>الشخصيه</a:t>
            </a:r>
            <a:r>
              <a:rPr lang="ar-IQ" sz="1400" dirty="0">
                <a:ea typeface="Calibri"/>
                <a:cs typeface="Arial"/>
              </a:rPr>
              <a:t> </a:t>
            </a:r>
            <a:r>
              <a:rPr lang="ar-IQ" sz="1400" dirty="0" err="1">
                <a:ea typeface="Calibri"/>
                <a:cs typeface="Arial"/>
              </a:rPr>
              <a:t>اظافه</a:t>
            </a:r>
            <a:r>
              <a:rPr lang="ar-IQ" sz="1400" dirty="0">
                <a:ea typeface="Calibri"/>
                <a:cs typeface="Arial"/>
              </a:rPr>
              <a:t> الى كون النشاط الرياضي يساهم في بناء سمات شخصيه محدده فان هذه سمات تحدد نوع النشاط الرياضي الذي يمارسه الفرد وكثافته وهذا يؤكد </a:t>
            </a:r>
            <a:r>
              <a:rPr lang="ar-IQ" sz="1400" dirty="0" err="1">
                <a:ea typeface="Calibri"/>
                <a:cs typeface="Arial"/>
              </a:rPr>
              <a:t>العلاقه</a:t>
            </a:r>
            <a:r>
              <a:rPr lang="ar-IQ" sz="1400" dirty="0">
                <a:ea typeface="Calibri"/>
                <a:cs typeface="Arial"/>
              </a:rPr>
              <a:t> </a:t>
            </a:r>
            <a:r>
              <a:rPr lang="ar-IQ" sz="1400" dirty="0" err="1">
                <a:ea typeface="Calibri"/>
                <a:cs typeface="Arial"/>
              </a:rPr>
              <a:t>الشخصيه</a:t>
            </a:r>
            <a:r>
              <a:rPr lang="ar-IQ" sz="1400" dirty="0">
                <a:ea typeface="Calibri"/>
                <a:cs typeface="Arial"/>
              </a:rPr>
              <a:t> والنشاط فكل منه يؤثر </a:t>
            </a:r>
            <a:r>
              <a:rPr lang="ar-IQ" sz="1400" dirty="0" err="1">
                <a:ea typeface="Calibri"/>
                <a:cs typeface="Arial"/>
              </a:rPr>
              <a:t>ويتاثر</a:t>
            </a:r>
            <a:r>
              <a:rPr lang="ar-IQ" sz="1400" dirty="0">
                <a:ea typeface="Calibri"/>
                <a:cs typeface="Arial"/>
              </a:rPr>
              <a:t> </a:t>
            </a:r>
            <a:r>
              <a:rPr lang="ar-IQ" sz="1400" dirty="0" err="1">
                <a:ea typeface="Calibri"/>
                <a:cs typeface="Arial"/>
              </a:rPr>
              <a:t>بالاخر</a:t>
            </a:r>
            <a:r>
              <a:rPr lang="ar-IQ" sz="1400" dirty="0">
                <a:ea typeface="Calibri"/>
                <a:cs typeface="Arial"/>
              </a:rPr>
              <a:t> . </a:t>
            </a:r>
            <a:r>
              <a:rPr lang="en-US" sz="1200" dirty="0">
                <a:ea typeface="Calibri"/>
                <a:cs typeface="Arial"/>
              </a:rPr>
              <a:t/>
            </a:r>
            <a:br>
              <a:rPr lang="en-US" sz="1200" dirty="0">
                <a:ea typeface="Calibri"/>
                <a:cs typeface="Arial"/>
              </a:rPr>
            </a:br>
            <a:r>
              <a:rPr lang="ar-IQ" sz="1400" dirty="0">
                <a:ea typeface="Calibri"/>
                <a:cs typeface="Arial"/>
              </a:rPr>
              <a:t> </a:t>
            </a:r>
            <a:r>
              <a:rPr lang="en-US" sz="1200" dirty="0">
                <a:ea typeface="Calibri"/>
                <a:cs typeface="Arial"/>
              </a:rPr>
              <a:t/>
            </a:r>
            <a:br>
              <a:rPr lang="en-US" sz="1200" dirty="0">
                <a:ea typeface="Calibri"/>
                <a:cs typeface="Arial"/>
              </a:rPr>
            </a:br>
            <a:endParaRPr lang="en-US" sz="1400" dirty="0"/>
          </a:p>
        </p:txBody>
      </p:sp>
    </p:spTree>
    <p:extLst>
      <p:ext uri="{BB962C8B-B14F-4D97-AF65-F5344CB8AC3E}">
        <p14:creationId xmlns:p14="http://schemas.microsoft.com/office/powerpoint/2010/main" val="375121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25000" lnSpcReduction="20000"/>
          </a:bodyPr>
          <a:lstStyle/>
          <a:p>
            <a:pPr marL="0" marR="0" algn="r" rtl="1">
              <a:lnSpc>
                <a:spcPct val="115000"/>
              </a:lnSpc>
              <a:spcBef>
                <a:spcPts val="0"/>
              </a:spcBef>
              <a:spcAft>
                <a:spcPts val="1000"/>
              </a:spcAft>
            </a:pPr>
            <a:r>
              <a:rPr lang="ar-IQ" sz="3600" b="1" i="1" dirty="0">
                <a:ea typeface="Calibri"/>
              </a:rPr>
              <a:t> </a:t>
            </a:r>
            <a:r>
              <a:rPr lang="ar-IQ" sz="4000" b="1" i="1" dirty="0">
                <a:ea typeface="Calibri"/>
              </a:rPr>
              <a:t>تنميه السمات من خلال النشاط الرياضي :</a:t>
            </a:r>
            <a:endParaRPr lang="en-US" dirty="0">
              <a:ea typeface="Calibri"/>
              <a:cs typeface="Arial"/>
            </a:endParaRPr>
          </a:p>
          <a:p>
            <a:pPr marL="0" marR="0" algn="r" rtl="1">
              <a:lnSpc>
                <a:spcPct val="115000"/>
              </a:lnSpc>
              <a:spcBef>
                <a:spcPts val="0"/>
              </a:spcBef>
              <a:spcAft>
                <a:spcPts val="1000"/>
              </a:spcAft>
            </a:pPr>
            <a:r>
              <a:rPr lang="ar-IQ" sz="4000" b="1" i="1" dirty="0">
                <a:ea typeface="Calibri"/>
              </a:rPr>
              <a:t> </a:t>
            </a:r>
            <a:endParaRPr lang="en-US" dirty="0">
              <a:ea typeface="Calibri"/>
              <a:cs typeface="Arial"/>
            </a:endParaRPr>
          </a:p>
          <a:p>
            <a:pPr marL="0" marR="0" algn="r" rtl="1">
              <a:lnSpc>
                <a:spcPct val="115000"/>
              </a:lnSpc>
              <a:spcBef>
                <a:spcPts val="0"/>
              </a:spcBef>
              <a:spcAft>
                <a:spcPts val="1000"/>
              </a:spcAft>
            </a:pPr>
            <a:r>
              <a:rPr lang="ar-IQ" sz="3600" dirty="0">
                <a:ea typeface="Calibri"/>
              </a:rPr>
              <a:t>ان الهدف من </a:t>
            </a:r>
            <a:r>
              <a:rPr lang="ar-IQ" sz="3600" dirty="0" err="1">
                <a:ea typeface="Calibri"/>
              </a:rPr>
              <a:t>التربيه</a:t>
            </a:r>
            <a:r>
              <a:rPr lang="ar-IQ" sz="3600" dirty="0">
                <a:ea typeface="Calibri"/>
              </a:rPr>
              <a:t> </a:t>
            </a:r>
            <a:r>
              <a:rPr lang="ar-IQ" sz="3600" dirty="0" err="1">
                <a:ea typeface="Calibri"/>
              </a:rPr>
              <a:t>الرياضيه</a:t>
            </a:r>
            <a:r>
              <a:rPr lang="ar-IQ" sz="3600" dirty="0">
                <a:ea typeface="Calibri"/>
              </a:rPr>
              <a:t> تنميه بعض السمات </a:t>
            </a:r>
            <a:r>
              <a:rPr lang="ar-IQ" sz="3600" dirty="0" err="1">
                <a:ea typeface="Calibri"/>
              </a:rPr>
              <a:t>الشخصيه</a:t>
            </a:r>
            <a:r>
              <a:rPr lang="ar-IQ" sz="3600" dirty="0">
                <a:ea typeface="Calibri"/>
              </a:rPr>
              <a:t> </a:t>
            </a:r>
            <a:r>
              <a:rPr lang="ar-IQ" sz="3600" dirty="0" err="1">
                <a:ea typeface="Calibri"/>
              </a:rPr>
              <a:t>كالشجاعه</a:t>
            </a:r>
            <a:r>
              <a:rPr lang="ar-IQ" sz="3600" dirty="0">
                <a:ea typeface="Calibri"/>
              </a:rPr>
              <a:t> </a:t>
            </a:r>
            <a:r>
              <a:rPr lang="ar-IQ" sz="3600" dirty="0" err="1">
                <a:ea typeface="Calibri"/>
              </a:rPr>
              <a:t>والجراءه</a:t>
            </a:r>
            <a:r>
              <a:rPr lang="ar-IQ" sz="3600" dirty="0">
                <a:ea typeface="Calibri"/>
              </a:rPr>
              <a:t> </a:t>
            </a:r>
            <a:r>
              <a:rPr lang="ar-IQ" sz="3600" dirty="0" err="1">
                <a:ea typeface="Calibri"/>
              </a:rPr>
              <a:t>والثقه</a:t>
            </a:r>
            <a:r>
              <a:rPr lang="ar-IQ" sz="3600" dirty="0">
                <a:ea typeface="Calibri"/>
              </a:rPr>
              <a:t> بالنفس وروح التعاون ... الخ فهل تحقق </a:t>
            </a:r>
            <a:r>
              <a:rPr lang="ar-IQ" sz="3600" dirty="0" err="1">
                <a:ea typeface="Calibri"/>
              </a:rPr>
              <a:t>التربيه</a:t>
            </a:r>
            <a:r>
              <a:rPr lang="ar-IQ" sz="3600" dirty="0">
                <a:ea typeface="Calibri"/>
              </a:rPr>
              <a:t> </a:t>
            </a:r>
            <a:r>
              <a:rPr lang="ar-IQ" sz="3600" dirty="0" err="1">
                <a:ea typeface="Calibri"/>
              </a:rPr>
              <a:t>الرياضيه</a:t>
            </a:r>
            <a:r>
              <a:rPr lang="ar-IQ" sz="3600" dirty="0">
                <a:ea typeface="Calibri"/>
              </a:rPr>
              <a:t> هذا الهدف ؟ ان الفوارق بين السمات </a:t>
            </a:r>
            <a:r>
              <a:rPr lang="ar-IQ" sz="3600" dirty="0" err="1">
                <a:ea typeface="Calibri"/>
              </a:rPr>
              <a:t>الشخصيه</a:t>
            </a:r>
            <a:r>
              <a:rPr lang="ar-IQ" sz="3600" dirty="0">
                <a:ea typeface="Calibri"/>
              </a:rPr>
              <a:t> بين الاشخاص الرياضيين وغير الرياضيين هي دليل او على اقل مؤشر على </a:t>
            </a:r>
            <a:r>
              <a:rPr lang="ar-IQ" sz="3600" dirty="0" err="1">
                <a:ea typeface="Calibri"/>
              </a:rPr>
              <a:t>تاثير</a:t>
            </a:r>
            <a:r>
              <a:rPr lang="ar-IQ" sz="3600" dirty="0">
                <a:ea typeface="Calibri"/>
              </a:rPr>
              <a:t> النشاط الرياضي </a:t>
            </a:r>
            <a:r>
              <a:rPr lang="ar-IQ" sz="3600" dirty="0" err="1">
                <a:ea typeface="Calibri"/>
              </a:rPr>
              <a:t>والتربيه</a:t>
            </a:r>
            <a:r>
              <a:rPr lang="ar-IQ" sz="3600" dirty="0">
                <a:ea typeface="Calibri"/>
              </a:rPr>
              <a:t> </a:t>
            </a:r>
            <a:r>
              <a:rPr lang="ar-IQ" sz="3600" dirty="0" err="1">
                <a:ea typeface="Calibri"/>
              </a:rPr>
              <a:t>الرياضيه</a:t>
            </a:r>
            <a:r>
              <a:rPr lang="ar-IQ" sz="3600" dirty="0">
                <a:ea typeface="Calibri"/>
              </a:rPr>
              <a:t> في بناء الشخصي هان هذه الفوارق تظهر بشكل واضح عند </a:t>
            </a:r>
            <a:r>
              <a:rPr lang="ar-IQ" sz="3600" dirty="0" err="1">
                <a:ea typeface="Calibri"/>
              </a:rPr>
              <a:t>دراسه</a:t>
            </a:r>
            <a:r>
              <a:rPr lang="ar-IQ" sz="3600" dirty="0">
                <a:ea typeface="Calibri"/>
              </a:rPr>
              <a:t> السمات </a:t>
            </a:r>
            <a:r>
              <a:rPr lang="ar-IQ" sz="3600" dirty="0" err="1">
                <a:ea typeface="Calibri"/>
              </a:rPr>
              <a:t>الشخصيه</a:t>
            </a:r>
            <a:r>
              <a:rPr lang="ar-IQ" sz="3600" dirty="0">
                <a:ea typeface="Calibri"/>
              </a:rPr>
              <a:t> للرياضيين المتقدمين ومقارنته بغير الرياضيين </a:t>
            </a:r>
            <a:r>
              <a:rPr lang="ar-IQ" sz="3600" dirty="0" err="1">
                <a:ea typeface="Calibri"/>
              </a:rPr>
              <a:t>اظافه</a:t>
            </a:r>
            <a:r>
              <a:rPr lang="ar-IQ" sz="3600" dirty="0">
                <a:ea typeface="Calibri"/>
              </a:rPr>
              <a:t> الى ذلك نجد ان التخصص في نوع معين من </a:t>
            </a:r>
            <a:r>
              <a:rPr lang="ar-IQ" sz="3600" dirty="0" err="1">
                <a:ea typeface="Calibri"/>
              </a:rPr>
              <a:t>الرياضه</a:t>
            </a:r>
            <a:r>
              <a:rPr lang="ar-IQ" sz="3600" dirty="0">
                <a:ea typeface="Calibri"/>
              </a:rPr>
              <a:t> يرتبط بسمات شخصيه تميز الرياضيين الذين يمارسون اللعاب </a:t>
            </a:r>
            <a:r>
              <a:rPr lang="ar-IQ" sz="3600" dirty="0" err="1">
                <a:ea typeface="Calibri"/>
              </a:rPr>
              <a:t>المختلفه</a:t>
            </a:r>
            <a:r>
              <a:rPr lang="ar-IQ" sz="3600" dirty="0">
                <a:ea typeface="Calibri"/>
              </a:rPr>
              <a:t> لذا فان </a:t>
            </a:r>
            <a:r>
              <a:rPr lang="ar-IQ" sz="3600" dirty="0" err="1">
                <a:ea typeface="Calibri"/>
              </a:rPr>
              <a:t>لاي</a:t>
            </a:r>
            <a:r>
              <a:rPr lang="ar-IQ" sz="3600" dirty="0">
                <a:ea typeface="Calibri"/>
              </a:rPr>
              <a:t> ضرب او اي نوع من انواع </a:t>
            </a:r>
            <a:r>
              <a:rPr lang="ar-IQ" sz="3600" dirty="0" err="1">
                <a:ea typeface="Calibri"/>
              </a:rPr>
              <a:t>الرياضه</a:t>
            </a:r>
            <a:r>
              <a:rPr lang="ar-IQ" sz="3600" dirty="0">
                <a:ea typeface="Calibri"/>
              </a:rPr>
              <a:t> شروط ومتطلبات خاصه فيها يخص في بناء وتكوين </a:t>
            </a:r>
            <a:r>
              <a:rPr lang="ar-IQ" sz="3600" dirty="0" err="1">
                <a:ea typeface="Calibri"/>
              </a:rPr>
              <a:t>الشخصيه</a:t>
            </a:r>
            <a:r>
              <a:rPr lang="ar-IQ" sz="3600" dirty="0">
                <a:ea typeface="Calibri"/>
              </a:rPr>
              <a:t> للرياضي حسب النشاط الذي يمارسه اضافه الى ان النشاط الرياضي في شموليته يقترن بخصائص </a:t>
            </a:r>
            <a:r>
              <a:rPr lang="ar-IQ" sz="3600" dirty="0" err="1">
                <a:ea typeface="Calibri"/>
              </a:rPr>
              <a:t>الشخصيه</a:t>
            </a:r>
            <a:r>
              <a:rPr lang="ar-IQ" sz="3600" dirty="0">
                <a:ea typeface="Calibri"/>
              </a:rPr>
              <a:t> المعين هان </a:t>
            </a:r>
            <a:r>
              <a:rPr lang="ar-IQ" sz="3600" dirty="0" err="1">
                <a:ea typeface="Calibri"/>
              </a:rPr>
              <a:t>الخطئا</a:t>
            </a:r>
            <a:r>
              <a:rPr lang="ar-IQ" sz="3600" dirty="0">
                <a:ea typeface="Calibri"/>
              </a:rPr>
              <a:t> الشائع هو اعتماد القابليات والمواهب </a:t>
            </a:r>
            <a:r>
              <a:rPr lang="ar-IQ" sz="3600" dirty="0" err="1">
                <a:ea typeface="Calibri"/>
              </a:rPr>
              <a:t>البدنيه</a:t>
            </a:r>
            <a:r>
              <a:rPr lang="ar-IQ" sz="3600" dirty="0">
                <a:ea typeface="Calibri"/>
              </a:rPr>
              <a:t> مع اهمال غير متعمد للنواحي </a:t>
            </a:r>
            <a:r>
              <a:rPr lang="ar-IQ" sz="3600" dirty="0" err="1">
                <a:ea typeface="Calibri"/>
              </a:rPr>
              <a:t>النفسيه</a:t>
            </a:r>
            <a:r>
              <a:rPr lang="ar-IQ" sz="3600" dirty="0">
                <a:ea typeface="Calibri"/>
              </a:rPr>
              <a:t> ان سباق مسافه 100 متر يتطلب توفر سمات </a:t>
            </a:r>
            <a:r>
              <a:rPr lang="ar-IQ" sz="3600" dirty="0" err="1">
                <a:ea typeface="Calibri"/>
              </a:rPr>
              <a:t>الساعه</a:t>
            </a:r>
            <a:r>
              <a:rPr lang="ar-IQ" sz="3600" dirty="0">
                <a:ea typeface="Calibri"/>
              </a:rPr>
              <a:t> لدى العداء لكن ليس كل من تتوفر لديه سمات </a:t>
            </a:r>
            <a:r>
              <a:rPr lang="ar-IQ" sz="3600" dirty="0" err="1">
                <a:ea typeface="Calibri"/>
              </a:rPr>
              <a:t>السرعه</a:t>
            </a:r>
            <a:r>
              <a:rPr lang="ar-IQ" sz="3600" dirty="0">
                <a:ea typeface="Calibri"/>
              </a:rPr>
              <a:t> او صفه </a:t>
            </a:r>
            <a:r>
              <a:rPr lang="ar-IQ" sz="3600" dirty="0" err="1">
                <a:ea typeface="Calibri"/>
              </a:rPr>
              <a:t>السرعه</a:t>
            </a:r>
            <a:r>
              <a:rPr lang="ar-IQ" sz="3600" dirty="0">
                <a:ea typeface="Calibri"/>
              </a:rPr>
              <a:t> سيكون بطلا مالم تتوفر في سمات اخرى مثل :- </a:t>
            </a:r>
            <a:endParaRPr lang="en-US" dirty="0">
              <a:ea typeface="Calibri"/>
              <a:cs typeface="Arial"/>
            </a:endParaRPr>
          </a:p>
          <a:p>
            <a:pPr lvl="0" algn="r" rtl="1">
              <a:lnSpc>
                <a:spcPct val="115000"/>
              </a:lnSpc>
              <a:spcBef>
                <a:spcPts val="0"/>
              </a:spcBef>
              <a:buFont typeface="Arial"/>
              <a:buChar char="-"/>
            </a:pPr>
            <a:r>
              <a:rPr lang="ar-IQ" sz="3600" dirty="0" err="1">
                <a:ea typeface="Calibri"/>
              </a:rPr>
              <a:t>القدره</a:t>
            </a:r>
            <a:r>
              <a:rPr lang="ar-IQ" sz="3600" dirty="0">
                <a:ea typeface="Calibri"/>
              </a:rPr>
              <a:t> على التحكم في </a:t>
            </a:r>
            <a:r>
              <a:rPr lang="ar-IQ" sz="3600" dirty="0" err="1">
                <a:ea typeface="Calibri"/>
              </a:rPr>
              <a:t>السرعه</a:t>
            </a:r>
            <a:r>
              <a:rPr lang="ar-IQ" sz="3600" dirty="0">
                <a:ea typeface="Calibri"/>
              </a:rPr>
              <a:t> </a:t>
            </a:r>
            <a:endParaRPr lang="en-US" dirty="0">
              <a:ea typeface="Calibri"/>
              <a:cs typeface="Arial"/>
            </a:endParaRPr>
          </a:p>
          <a:p>
            <a:pPr lvl="0" algn="r" rtl="1">
              <a:lnSpc>
                <a:spcPct val="115000"/>
              </a:lnSpc>
              <a:spcBef>
                <a:spcPts val="0"/>
              </a:spcBef>
              <a:buFont typeface="Arial"/>
              <a:buChar char="-"/>
            </a:pPr>
            <a:r>
              <a:rPr lang="ar-IQ" sz="3600" dirty="0" err="1">
                <a:ea typeface="Calibri"/>
              </a:rPr>
              <a:t>الثقه</a:t>
            </a:r>
            <a:r>
              <a:rPr lang="ar-IQ" sz="3600" dirty="0">
                <a:ea typeface="Calibri"/>
              </a:rPr>
              <a:t> بالنفس </a:t>
            </a:r>
            <a:endParaRPr lang="en-US" dirty="0">
              <a:ea typeface="Calibri"/>
              <a:cs typeface="Arial"/>
            </a:endParaRPr>
          </a:p>
          <a:p>
            <a:pPr lvl="0" algn="r" rtl="1">
              <a:lnSpc>
                <a:spcPct val="115000"/>
              </a:lnSpc>
              <a:spcBef>
                <a:spcPts val="0"/>
              </a:spcBef>
              <a:buFont typeface="Arial"/>
              <a:buChar char="-"/>
            </a:pPr>
            <a:r>
              <a:rPr lang="ar-IQ" sz="3600" dirty="0" err="1">
                <a:ea typeface="Calibri"/>
              </a:rPr>
              <a:t>القدره</a:t>
            </a:r>
            <a:r>
              <a:rPr lang="ar-IQ" sz="3600" dirty="0">
                <a:ea typeface="Calibri"/>
              </a:rPr>
              <a:t> على الاستمرار لتصعيد الجهد ( التحمل النفسي ) . </a:t>
            </a:r>
            <a:endParaRPr lang="en-US" dirty="0">
              <a:ea typeface="Calibri"/>
              <a:cs typeface="Arial"/>
            </a:endParaRPr>
          </a:p>
          <a:p>
            <a:pPr lvl="0" algn="r" rtl="1">
              <a:lnSpc>
                <a:spcPct val="115000"/>
              </a:lnSpc>
              <a:spcBef>
                <a:spcPts val="0"/>
              </a:spcBef>
              <a:buFont typeface="Arial"/>
              <a:buChar char="-"/>
            </a:pPr>
            <a:r>
              <a:rPr lang="ar-IQ" sz="3600" dirty="0">
                <a:ea typeface="Calibri"/>
              </a:rPr>
              <a:t>قوة </a:t>
            </a:r>
            <a:r>
              <a:rPr lang="ar-IQ" sz="3600" dirty="0" err="1">
                <a:ea typeface="Calibri"/>
              </a:rPr>
              <a:t>الاراده</a:t>
            </a:r>
            <a:r>
              <a:rPr lang="ar-IQ" sz="3600" dirty="0">
                <a:ea typeface="Calibri"/>
              </a:rPr>
              <a:t> .</a:t>
            </a:r>
            <a:endParaRPr lang="en-US" dirty="0">
              <a:ea typeface="Calibri"/>
              <a:cs typeface="Arial"/>
            </a:endParaRPr>
          </a:p>
          <a:p>
            <a:pPr lvl="0" algn="r" rtl="1">
              <a:lnSpc>
                <a:spcPct val="115000"/>
              </a:lnSpc>
              <a:spcBef>
                <a:spcPts val="0"/>
              </a:spcBef>
              <a:buFont typeface="Arial"/>
              <a:buChar char="-"/>
            </a:pPr>
            <a:r>
              <a:rPr lang="ar-IQ" sz="3600" dirty="0" err="1">
                <a:ea typeface="Calibri"/>
              </a:rPr>
              <a:t>القابليه</a:t>
            </a:r>
            <a:r>
              <a:rPr lang="ar-IQ" sz="3600" dirty="0">
                <a:ea typeface="Calibri"/>
              </a:rPr>
              <a:t> على التركيز </a:t>
            </a:r>
            <a:endParaRPr lang="en-US" dirty="0">
              <a:ea typeface="Calibri"/>
              <a:cs typeface="Arial"/>
            </a:endParaRPr>
          </a:p>
          <a:p>
            <a:pPr lvl="0" algn="r" rtl="1">
              <a:lnSpc>
                <a:spcPct val="115000"/>
              </a:lnSpc>
              <a:spcBef>
                <a:spcPts val="0"/>
              </a:spcBef>
              <a:buFont typeface="Arial"/>
              <a:buChar char="-"/>
            </a:pPr>
            <a:r>
              <a:rPr lang="ar-IQ" sz="3600" dirty="0">
                <a:ea typeface="Calibri"/>
              </a:rPr>
              <a:t>السعي من اجل الهدف </a:t>
            </a:r>
            <a:endParaRPr lang="en-US" dirty="0">
              <a:ea typeface="Calibri"/>
              <a:cs typeface="Arial"/>
            </a:endParaRPr>
          </a:p>
          <a:p>
            <a:pPr lvl="0" algn="r" rtl="1">
              <a:lnSpc>
                <a:spcPct val="115000"/>
              </a:lnSpc>
              <a:spcBef>
                <a:spcPts val="0"/>
              </a:spcBef>
              <a:spcAft>
                <a:spcPts val="1000"/>
              </a:spcAft>
              <a:buFont typeface="Arial"/>
              <a:buChar char="-"/>
            </a:pPr>
            <a:r>
              <a:rPr lang="ar-IQ" sz="3600" dirty="0">
                <a:ea typeface="Calibri"/>
              </a:rPr>
              <a:t>الاعتماد على النفس ... الخ . </a:t>
            </a:r>
            <a:endParaRPr lang="en-US" dirty="0">
              <a:ea typeface="Calibri"/>
              <a:cs typeface="Arial"/>
            </a:endParaRPr>
          </a:p>
          <a:p>
            <a:pPr marL="228600" marR="0" algn="r" rtl="1">
              <a:lnSpc>
                <a:spcPct val="115000"/>
              </a:lnSpc>
              <a:spcBef>
                <a:spcPts val="0"/>
              </a:spcBef>
              <a:spcAft>
                <a:spcPts val="1000"/>
              </a:spcAft>
            </a:pPr>
            <a:r>
              <a:rPr lang="ar-IQ" sz="3600" dirty="0">
                <a:ea typeface="Calibri"/>
              </a:rPr>
              <a:t>لذا يجب ان يتوقع من كل عداء ان يبقى الى مستوى عداء عالي من </a:t>
            </a:r>
            <a:r>
              <a:rPr lang="ar-IQ" sz="3600" dirty="0" err="1">
                <a:ea typeface="Calibri"/>
              </a:rPr>
              <a:t>الدرجه</a:t>
            </a:r>
            <a:r>
              <a:rPr lang="ar-IQ" sz="3600" dirty="0">
                <a:ea typeface="Calibri"/>
              </a:rPr>
              <a:t> الاولى بمجرد كونه يملك المؤهلات </a:t>
            </a:r>
            <a:r>
              <a:rPr lang="ar-IQ" sz="3600" dirty="0" err="1">
                <a:ea typeface="Calibri"/>
              </a:rPr>
              <a:t>البدنيه</a:t>
            </a:r>
            <a:r>
              <a:rPr lang="ar-IQ" sz="3600" dirty="0">
                <a:ea typeface="Calibri"/>
              </a:rPr>
              <a:t> </a:t>
            </a:r>
            <a:r>
              <a:rPr lang="ar-IQ" sz="3600" dirty="0" err="1">
                <a:ea typeface="Calibri"/>
              </a:rPr>
              <a:t>الجيده</a:t>
            </a:r>
            <a:r>
              <a:rPr lang="ar-IQ" sz="3600" dirty="0">
                <a:ea typeface="Calibri"/>
              </a:rPr>
              <a:t> فالعداء العالمي يجب ان يملك هذه المؤهلات </a:t>
            </a:r>
            <a:r>
              <a:rPr lang="ar-IQ" sz="3600" dirty="0" err="1">
                <a:ea typeface="Calibri"/>
              </a:rPr>
              <a:t>البدنيه</a:t>
            </a:r>
            <a:r>
              <a:rPr lang="ar-IQ" sz="3600" dirty="0">
                <a:ea typeface="Calibri"/>
              </a:rPr>
              <a:t> التي تعتبر الاساس </a:t>
            </a:r>
            <a:r>
              <a:rPr lang="ar-IQ" sz="3600" dirty="0" err="1">
                <a:ea typeface="Calibri"/>
              </a:rPr>
              <a:t>اظافه</a:t>
            </a:r>
            <a:r>
              <a:rPr lang="ar-IQ" sz="3600" dirty="0">
                <a:ea typeface="Calibri"/>
              </a:rPr>
              <a:t> الى امتلاكه سلسله من السمات </a:t>
            </a:r>
            <a:r>
              <a:rPr lang="ar-IQ" sz="3600" dirty="0" err="1">
                <a:ea typeface="Calibri"/>
              </a:rPr>
              <a:t>النفسيه</a:t>
            </a:r>
            <a:r>
              <a:rPr lang="ar-IQ" sz="3600" dirty="0">
                <a:ea typeface="Calibri"/>
              </a:rPr>
              <a:t> التي تتطلب هذه </a:t>
            </a:r>
            <a:r>
              <a:rPr lang="ar-IQ" sz="3600" dirty="0" err="1">
                <a:ea typeface="Calibri"/>
              </a:rPr>
              <a:t>الفعاليه</a:t>
            </a:r>
            <a:r>
              <a:rPr lang="ar-IQ" sz="3600" dirty="0">
                <a:ea typeface="Calibri"/>
              </a:rPr>
              <a:t> وهكذا نجد كل </a:t>
            </a:r>
            <a:r>
              <a:rPr lang="ar-IQ" sz="3600" dirty="0" err="1">
                <a:ea typeface="Calibri"/>
              </a:rPr>
              <a:t>فعاليه</a:t>
            </a:r>
            <a:r>
              <a:rPr lang="ar-IQ" sz="3600" dirty="0">
                <a:ea typeface="Calibri"/>
              </a:rPr>
              <a:t> من هذه الفعاليات او كل هذه مجموعه من الفعاليات تقترن بالسمات </a:t>
            </a:r>
            <a:r>
              <a:rPr lang="ar-IQ" sz="3600" dirty="0" err="1">
                <a:ea typeface="Calibri"/>
              </a:rPr>
              <a:t>النفسيه</a:t>
            </a:r>
            <a:r>
              <a:rPr lang="ar-IQ" sz="3600" dirty="0">
                <a:ea typeface="Calibri"/>
              </a:rPr>
              <a:t> خاصه تتميز بالرياضيين الذين يمارسونه من غيرهم من الرياضيين فالسمات التي تميز لاعب كره القدم مثلا هي الهدوء </a:t>
            </a:r>
            <a:r>
              <a:rPr lang="ar-IQ" sz="3600" dirty="0" err="1">
                <a:ea typeface="Calibri"/>
              </a:rPr>
              <a:t>والحذاقه</a:t>
            </a:r>
            <a:r>
              <a:rPr lang="ar-IQ" sz="3600" dirty="0">
                <a:ea typeface="Calibri"/>
              </a:rPr>
              <a:t> والاثار ونكران الذات اما السمات التي تميز الرياضي الذي يمارس رياضه التجذيف فهي الايقاع </a:t>
            </a:r>
            <a:r>
              <a:rPr lang="ar-IQ" sz="3600" dirty="0" err="1">
                <a:ea typeface="Calibri"/>
              </a:rPr>
              <a:t>والمطاوله</a:t>
            </a:r>
            <a:r>
              <a:rPr lang="ar-IQ" sz="3600" dirty="0">
                <a:ea typeface="Calibri"/>
              </a:rPr>
              <a:t> وشده التوتر النفسي بما ان اختبار الطاقات </a:t>
            </a:r>
            <a:r>
              <a:rPr lang="ar-IQ" sz="3600" dirty="0" err="1">
                <a:ea typeface="Calibri"/>
              </a:rPr>
              <a:t>الشابه</a:t>
            </a:r>
            <a:r>
              <a:rPr lang="ar-IQ" sz="3600" dirty="0">
                <a:ea typeface="Calibri"/>
              </a:rPr>
              <a:t> يتم على اساس تقديم اساس مستويات </a:t>
            </a:r>
            <a:r>
              <a:rPr lang="ar-IQ" sz="3600" dirty="0" err="1">
                <a:ea typeface="Calibri"/>
              </a:rPr>
              <a:t>عاليه</a:t>
            </a:r>
            <a:r>
              <a:rPr lang="ar-IQ" sz="3600" dirty="0">
                <a:ea typeface="Calibri"/>
              </a:rPr>
              <a:t> ان اهمال العوامل </a:t>
            </a:r>
            <a:r>
              <a:rPr lang="ar-IQ" sz="3600" dirty="0" err="1">
                <a:ea typeface="Calibri"/>
              </a:rPr>
              <a:t>النفسيه</a:t>
            </a:r>
            <a:r>
              <a:rPr lang="ar-IQ" sz="3600" dirty="0">
                <a:ea typeface="Calibri"/>
              </a:rPr>
              <a:t> وتبقى مهمه للمربي الرياضي مدرسا كان ام مدربا يؤكد السمات </a:t>
            </a:r>
            <a:r>
              <a:rPr lang="ar-IQ" sz="3600" dirty="0" err="1">
                <a:ea typeface="Calibri"/>
              </a:rPr>
              <a:t>النفسيه</a:t>
            </a:r>
            <a:r>
              <a:rPr lang="ar-IQ" sz="3600" dirty="0">
                <a:ea typeface="Calibri"/>
              </a:rPr>
              <a:t> سالفة الذكر اثناء عمليه التدريب بصوره </a:t>
            </a:r>
            <a:r>
              <a:rPr lang="ar-IQ" sz="3600" dirty="0" err="1">
                <a:ea typeface="Calibri"/>
              </a:rPr>
              <a:t>منتظمه</a:t>
            </a:r>
            <a:r>
              <a:rPr lang="ar-IQ" sz="3600" dirty="0">
                <a:ea typeface="Calibri"/>
              </a:rPr>
              <a:t> </a:t>
            </a:r>
            <a:r>
              <a:rPr lang="ar-IQ" sz="3600" dirty="0" err="1">
                <a:ea typeface="Calibri"/>
              </a:rPr>
              <a:t>ومستمره</a:t>
            </a:r>
            <a:r>
              <a:rPr lang="ar-IQ" sz="3600" dirty="0">
                <a:ea typeface="Calibri"/>
              </a:rPr>
              <a:t> رغم وجود الصفات </a:t>
            </a:r>
            <a:r>
              <a:rPr lang="ar-IQ" sz="3600" dirty="0" err="1">
                <a:ea typeface="Calibri"/>
              </a:rPr>
              <a:t>العامه</a:t>
            </a:r>
            <a:r>
              <a:rPr lang="ar-IQ" sz="3600" dirty="0">
                <a:ea typeface="Calibri"/>
              </a:rPr>
              <a:t> لها اثر في تنميه </a:t>
            </a:r>
            <a:r>
              <a:rPr lang="ar-IQ" sz="3600" dirty="0" err="1">
                <a:ea typeface="Calibri"/>
              </a:rPr>
              <a:t>الشخصيه</a:t>
            </a:r>
            <a:r>
              <a:rPr lang="ar-IQ" sz="3600" dirty="0">
                <a:ea typeface="Calibri"/>
              </a:rPr>
              <a:t> وتطورها في كافه الجوانب ان التنفيذ الذي يمتلك صفات معينه في مهاره معينه قد </a:t>
            </a:r>
            <a:r>
              <a:rPr lang="ar-IQ" sz="3600" dirty="0" err="1">
                <a:ea typeface="Calibri"/>
              </a:rPr>
              <a:t>لايمتلكون</a:t>
            </a:r>
            <a:r>
              <a:rPr lang="ar-IQ" sz="3600" dirty="0">
                <a:ea typeface="Calibri"/>
              </a:rPr>
              <a:t> نفس الصفات في مهاره مختلف هان هذا يقودنا الى استنتاج بان السمات </a:t>
            </a:r>
            <a:r>
              <a:rPr lang="ar-IQ" sz="3600" dirty="0" err="1">
                <a:ea typeface="Calibri"/>
              </a:rPr>
              <a:t>الشخصيه</a:t>
            </a:r>
            <a:r>
              <a:rPr lang="ar-IQ" sz="3600" dirty="0">
                <a:ea typeface="Calibri"/>
              </a:rPr>
              <a:t> هي اخرى فنضع </a:t>
            </a:r>
            <a:r>
              <a:rPr lang="ar-IQ" sz="3600" dirty="0" err="1">
                <a:ea typeface="Calibri"/>
              </a:rPr>
              <a:t>الظاهره</a:t>
            </a:r>
            <a:r>
              <a:rPr lang="ar-IQ" sz="3600" dirty="0">
                <a:ea typeface="Calibri"/>
              </a:rPr>
              <a:t> </a:t>
            </a:r>
            <a:r>
              <a:rPr lang="ar-IQ" sz="3600" dirty="0" err="1">
                <a:ea typeface="Calibri"/>
              </a:rPr>
              <a:t>الخصوصيه</a:t>
            </a:r>
            <a:r>
              <a:rPr lang="ar-IQ" sz="3600" dirty="0">
                <a:ea typeface="Calibri"/>
              </a:rPr>
              <a:t> كما هو الحال </a:t>
            </a:r>
            <a:r>
              <a:rPr lang="ar-IQ" sz="3600" dirty="0" err="1">
                <a:ea typeface="Calibri"/>
              </a:rPr>
              <a:t>بالنسبه</a:t>
            </a:r>
            <a:r>
              <a:rPr lang="ar-IQ" sz="3600" dirty="0">
                <a:ea typeface="Calibri"/>
              </a:rPr>
              <a:t> للمهارات </a:t>
            </a:r>
            <a:r>
              <a:rPr lang="ar-IQ" sz="3600" dirty="0" err="1">
                <a:ea typeface="Calibri"/>
              </a:rPr>
              <a:t>الشخصيه</a:t>
            </a:r>
            <a:r>
              <a:rPr lang="ar-IQ" sz="3600" dirty="0">
                <a:ea typeface="Calibri"/>
              </a:rPr>
              <a:t> والمهارات </a:t>
            </a:r>
            <a:r>
              <a:rPr lang="ar-IQ" sz="3600" dirty="0" err="1">
                <a:ea typeface="Calibri"/>
              </a:rPr>
              <a:t>النفسيه</a:t>
            </a:r>
            <a:r>
              <a:rPr lang="ar-IQ" sz="3600" dirty="0">
                <a:ea typeface="Calibri"/>
              </a:rPr>
              <a:t> فالتلميذ الذي يضع سرجا على الحصان يمتطيه </a:t>
            </a:r>
            <a:r>
              <a:rPr lang="ar-IQ" sz="3600" dirty="0" err="1">
                <a:ea typeface="Calibri"/>
              </a:rPr>
              <a:t>بجرءه</a:t>
            </a:r>
            <a:r>
              <a:rPr lang="ar-IQ" sz="3600" dirty="0">
                <a:ea typeface="Calibri"/>
              </a:rPr>
              <a:t> </a:t>
            </a:r>
            <a:r>
              <a:rPr lang="ar-IQ" sz="3600" dirty="0" err="1">
                <a:ea typeface="Calibri"/>
              </a:rPr>
              <a:t>والشجاعه</a:t>
            </a:r>
            <a:r>
              <a:rPr lang="ar-IQ" sz="3600" dirty="0">
                <a:ea typeface="Calibri"/>
              </a:rPr>
              <a:t> فائقتين قد </a:t>
            </a:r>
            <a:r>
              <a:rPr lang="ar-IQ" sz="3600" dirty="0" err="1">
                <a:ea typeface="Calibri"/>
              </a:rPr>
              <a:t>لايتصرف</a:t>
            </a:r>
            <a:r>
              <a:rPr lang="ar-IQ" sz="3600" dirty="0">
                <a:ea typeface="Calibri"/>
              </a:rPr>
              <a:t> بنفس </a:t>
            </a:r>
            <a:r>
              <a:rPr lang="ar-IQ" sz="3600" dirty="0" err="1">
                <a:ea typeface="Calibri"/>
              </a:rPr>
              <a:t>الجرءه</a:t>
            </a:r>
            <a:r>
              <a:rPr lang="ar-IQ" sz="3600" dirty="0">
                <a:ea typeface="Calibri"/>
              </a:rPr>
              <a:t> </a:t>
            </a:r>
            <a:r>
              <a:rPr lang="ar-IQ" sz="3600" dirty="0" err="1">
                <a:ea typeface="Calibri"/>
              </a:rPr>
              <a:t>والشجاعه</a:t>
            </a:r>
            <a:r>
              <a:rPr lang="ar-IQ" sz="3600" dirty="0">
                <a:ea typeface="Calibri"/>
              </a:rPr>
              <a:t> عندما يتطلب منه القفز من الحصان الخشبي بالرغم من انه قادر على القفز الذي قد يتصرف بخوف وتردد في الالعاب </a:t>
            </a:r>
            <a:r>
              <a:rPr lang="ar-IQ" sz="3600" dirty="0" err="1">
                <a:ea typeface="Calibri"/>
              </a:rPr>
              <a:t>الرياضيه</a:t>
            </a:r>
            <a:r>
              <a:rPr lang="ar-IQ" sz="3600" dirty="0">
                <a:ea typeface="Calibri"/>
              </a:rPr>
              <a:t> اخرى عندما نتكلم عن شخص رياضي يمكن ان يتوقع بعض السمات </a:t>
            </a:r>
            <a:r>
              <a:rPr lang="ar-IQ" sz="3600" dirty="0" err="1">
                <a:ea typeface="Calibri"/>
              </a:rPr>
              <a:t>الايجابيه</a:t>
            </a:r>
            <a:r>
              <a:rPr lang="ar-IQ" sz="3600" dirty="0">
                <a:ea typeface="Calibri"/>
              </a:rPr>
              <a:t> فالرياضي يجب ان يكون :-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قويا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خفيف </a:t>
            </a:r>
            <a:r>
              <a:rPr lang="ar-IQ" sz="3600" dirty="0" err="1">
                <a:ea typeface="Calibri"/>
              </a:rPr>
              <a:t>الحركه</a:t>
            </a:r>
            <a:r>
              <a:rPr lang="ar-IQ" sz="3600" dirty="0">
                <a:ea typeface="Calibri"/>
              </a:rPr>
              <a:t>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صلدا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متواضع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عمليا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لطيف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مجاملا</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اجتماعي</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طبيعي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شجاع </a:t>
            </a:r>
            <a:endParaRPr lang="en-US" dirty="0">
              <a:ea typeface="Calibri"/>
              <a:cs typeface="Arial"/>
            </a:endParaRPr>
          </a:p>
          <a:p>
            <a:pPr lvl="0" algn="r" rtl="1">
              <a:lnSpc>
                <a:spcPct val="115000"/>
              </a:lnSpc>
              <a:spcBef>
                <a:spcPts val="0"/>
              </a:spcBef>
              <a:buFont typeface="+mj-lt"/>
              <a:buAutoNum type="arabicPeriod"/>
            </a:pPr>
            <a:r>
              <a:rPr lang="ar-IQ" sz="3600" dirty="0">
                <a:ea typeface="Calibri"/>
              </a:rPr>
              <a:t>يلتزم بواجباته </a:t>
            </a:r>
            <a:endParaRPr lang="en-US" dirty="0">
              <a:ea typeface="Calibri"/>
              <a:cs typeface="Arial"/>
            </a:endParaRPr>
          </a:p>
          <a:p>
            <a:pPr lvl="0" algn="r" rtl="1">
              <a:lnSpc>
                <a:spcPct val="115000"/>
              </a:lnSpc>
              <a:spcBef>
                <a:spcPts val="0"/>
              </a:spcBef>
              <a:spcAft>
                <a:spcPts val="1000"/>
              </a:spcAft>
              <a:buFont typeface="+mj-lt"/>
              <a:buAutoNum type="arabicPeriod"/>
            </a:pPr>
            <a:r>
              <a:rPr lang="ar-IQ" sz="3600" dirty="0">
                <a:ea typeface="Calibri"/>
              </a:rPr>
              <a:t>يعتمد على نفسه ... الخ </a:t>
            </a:r>
            <a:endParaRPr lang="en-US" dirty="0">
              <a:ea typeface="Calibri"/>
              <a:cs typeface="Arial"/>
            </a:endParaRPr>
          </a:p>
          <a:p>
            <a:pPr marL="0" marR="0" algn="r" rtl="1">
              <a:lnSpc>
                <a:spcPct val="115000"/>
              </a:lnSpc>
              <a:spcBef>
                <a:spcPts val="0"/>
              </a:spcBef>
              <a:spcAft>
                <a:spcPts val="1000"/>
              </a:spcAft>
            </a:pPr>
            <a:r>
              <a:rPr lang="ar-IQ" sz="3600" dirty="0">
                <a:ea typeface="Calibri"/>
              </a:rPr>
              <a:t> </a:t>
            </a:r>
            <a:endParaRPr lang="en-US" dirty="0">
              <a:ea typeface="Calibri"/>
              <a:cs typeface="Arial"/>
            </a:endParaRPr>
          </a:p>
          <a:p>
            <a:pPr marL="0" marR="0" algn="r" rtl="1">
              <a:lnSpc>
                <a:spcPct val="115000"/>
              </a:lnSpc>
              <a:spcBef>
                <a:spcPts val="0"/>
              </a:spcBef>
              <a:spcAft>
                <a:spcPts val="1000"/>
              </a:spcAft>
            </a:pPr>
            <a:r>
              <a:rPr lang="ar-IQ" sz="3600" dirty="0">
                <a:ea typeface="Calibri"/>
              </a:rPr>
              <a:t>يجب ان يؤكد هنا على فوارق في الصفات </a:t>
            </a:r>
            <a:r>
              <a:rPr lang="ar-IQ" sz="3600" dirty="0" err="1">
                <a:ea typeface="Calibri"/>
              </a:rPr>
              <a:t>الشخصيه</a:t>
            </a:r>
            <a:r>
              <a:rPr lang="ar-IQ" sz="3600" dirty="0">
                <a:ea typeface="Calibri"/>
              </a:rPr>
              <a:t> للرياضيين في </a:t>
            </a:r>
            <a:r>
              <a:rPr lang="ar-IQ" sz="3600" dirty="0" err="1">
                <a:ea typeface="Calibri"/>
              </a:rPr>
              <a:t>مجتماعات</a:t>
            </a:r>
            <a:r>
              <a:rPr lang="ar-IQ" sz="3600" dirty="0">
                <a:ea typeface="Calibri"/>
              </a:rPr>
              <a:t> </a:t>
            </a:r>
            <a:r>
              <a:rPr lang="ar-IQ" sz="3600" dirty="0" err="1">
                <a:ea typeface="Calibri"/>
              </a:rPr>
              <a:t>مختلفه</a:t>
            </a:r>
            <a:r>
              <a:rPr lang="ar-IQ" sz="3600" dirty="0">
                <a:ea typeface="Calibri"/>
              </a:rPr>
              <a:t> وعلى الفروق </a:t>
            </a:r>
            <a:r>
              <a:rPr lang="ar-IQ" sz="3600" dirty="0" err="1">
                <a:ea typeface="Calibri"/>
              </a:rPr>
              <a:t>الفرديه</a:t>
            </a:r>
            <a:r>
              <a:rPr lang="ar-IQ" sz="3600" dirty="0">
                <a:ea typeface="Calibri"/>
              </a:rPr>
              <a:t> بين الرياضيين في مجتمع واحد فقد يتصف الرياضيون بصفه معينه في احدى المجتمعات وهذا </a:t>
            </a:r>
            <a:r>
              <a:rPr lang="ar-IQ" sz="3600" dirty="0" err="1">
                <a:ea typeface="Calibri"/>
              </a:rPr>
              <a:t>لايتصفون</a:t>
            </a:r>
            <a:r>
              <a:rPr lang="ar-IQ" sz="3600" dirty="0">
                <a:ea typeface="Calibri"/>
              </a:rPr>
              <a:t> بتلك </a:t>
            </a:r>
            <a:r>
              <a:rPr lang="ar-IQ" sz="3600" dirty="0" err="1">
                <a:ea typeface="Calibri"/>
              </a:rPr>
              <a:t>الصفه</a:t>
            </a:r>
            <a:r>
              <a:rPr lang="ar-IQ" sz="3600" dirty="0">
                <a:ea typeface="Calibri"/>
              </a:rPr>
              <a:t> في مجتمع اخر وقد يتصف الرياضيين في مجتمع معين لصفه من الصفات بشكل عام لكن ذلك </a:t>
            </a:r>
            <a:r>
              <a:rPr lang="ar-IQ" sz="3600" dirty="0" err="1">
                <a:ea typeface="Calibri"/>
              </a:rPr>
              <a:t>لايشترط</a:t>
            </a:r>
            <a:r>
              <a:rPr lang="ar-IQ" sz="3600" dirty="0">
                <a:ea typeface="Calibri"/>
              </a:rPr>
              <a:t> انصاف كل الرياضيين بتلك </a:t>
            </a:r>
            <a:r>
              <a:rPr lang="ar-IQ" sz="3600" dirty="0" err="1">
                <a:ea typeface="Calibri"/>
              </a:rPr>
              <a:t>الصفه</a:t>
            </a:r>
            <a:r>
              <a:rPr lang="ar-IQ" sz="3600" dirty="0">
                <a:ea typeface="Calibri"/>
              </a:rPr>
              <a:t> . </a:t>
            </a:r>
            <a:endParaRPr lang="en-US" dirty="0">
              <a:ea typeface="Calibri"/>
              <a:cs typeface="Arial"/>
            </a:endParaRPr>
          </a:p>
          <a:p>
            <a:pPr marL="0" marR="0" algn="r" rtl="1">
              <a:lnSpc>
                <a:spcPct val="115000"/>
              </a:lnSpc>
              <a:spcBef>
                <a:spcPts val="0"/>
              </a:spcBef>
              <a:spcAft>
                <a:spcPts val="1000"/>
              </a:spcAft>
            </a:pPr>
            <a:r>
              <a:rPr lang="ar-IQ" sz="3600" dirty="0">
                <a:ea typeface="Calibri"/>
              </a:rPr>
              <a:t> </a:t>
            </a:r>
            <a:endParaRPr lang="en-US" dirty="0">
              <a:ea typeface="Calibri"/>
              <a:cs typeface="Arial"/>
            </a:endParaRPr>
          </a:p>
          <a:p>
            <a:pPr algn="r"/>
            <a:r>
              <a:rPr lang="ar-IQ" sz="4000" b="1" i="1" dirty="0">
                <a:ea typeface="Calibri"/>
              </a:rPr>
              <a:t>ا</a:t>
            </a:r>
            <a:endParaRPr lang="en-US" sz="3600" dirty="0"/>
          </a:p>
        </p:txBody>
      </p:sp>
    </p:spTree>
    <p:extLst>
      <p:ext uri="{BB962C8B-B14F-4D97-AF65-F5344CB8AC3E}">
        <p14:creationId xmlns:p14="http://schemas.microsoft.com/office/powerpoint/2010/main" val="43983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Autofit/>
          </a:bodyPr>
          <a:lstStyle/>
          <a:p>
            <a:pPr marL="228600" lvl="0" algn="r" rtl="1">
              <a:lnSpc>
                <a:spcPct val="115000"/>
              </a:lnSpc>
              <a:spcBef>
                <a:spcPts val="0"/>
              </a:spcBef>
              <a:spcAft>
                <a:spcPts val="1000"/>
              </a:spcAft>
            </a:pPr>
            <a:endParaRPr lang="ar-IQ" sz="1200" smtClean="0">
              <a:solidFill>
                <a:prstClr val="black"/>
              </a:solidFill>
              <a:ea typeface="Calibri"/>
            </a:endParaRPr>
          </a:p>
          <a:p>
            <a:pPr marL="228600" lvl="0" algn="r" rtl="1">
              <a:lnSpc>
                <a:spcPct val="115000"/>
              </a:lnSpc>
              <a:spcBef>
                <a:spcPts val="0"/>
              </a:spcBef>
              <a:spcAft>
                <a:spcPts val="1000"/>
              </a:spcAft>
            </a:pPr>
            <a:r>
              <a:rPr lang="ar-IQ" sz="1200" smtClean="0">
                <a:solidFill>
                  <a:prstClr val="black"/>
                </a:solidFill>
                <a:ea typeface="Calibri"/>
              </a:rPr>
              <a:t>لذا </a:t>
            </a:r>
            <a:r>
              <a:rPr lang="ar-IQ" sz="1200" dirty="0">
                <a:solidFill>
                  <a:prstClr val="black"/>
                </a:solidFill>
                <a:ea typeface="Calibri"/>
              </a:rPr>
              <a:t>يجب ان يتوقع من كل عداء ان يبقى الى مستوى عداء عالي من </a:t>
            </a:r>
            <a:r>
              <a:rPr lang="ar-IQ" sz="1200" dirty="0" err="1">
                <a:solidFill>
                  <a:prstClr val="black"/>
                </a:solidFill>
                <a:ea typeface="Calibri"/>
              </a:rPr>
              <a:t>الدرجه</a:t>
            </a:r>
            <a:r>
              <a:rPr lang="ar-IQ" sz="1200" dirty="0">
                <a:solidFill>
                  <a:prstClr val="black"/>
                </a:solidFill>
                <a:ea typeface="Calibri"/>
              </a:rPr>
              <a:t> الاولى بمجرد كونه يملك المؤهلات </a:t>
            </a:r>
            <a:r>
              <a:rPr lang="ar-IQ" sz="1200" dirty="0" err="1">
                <a:solidFill>
                  <a:prstClr val="black"/>
                </a:solidFill>
                <a:ea typeface="Calibri"/>
              </a:rPr>
              <a:t>البدنيه</a:t>
            </a:r>
            <a:r>
              <a:rPr lang="ar-IQ" sz="1200" dirty="0">
                <a:solidFill>
                  <a:prstClr val="black"/>
                </a:solidFill>
                <a:ea typeface="Calibri"/>
              </a:rPr>
              <a:t> </a:t>
            </a:r>
            <a:r>
              <a:rPr lang="ar-IQ" sz="1200" dirty="0" err="1">
                <a:solidFill>
                  <a:prstClr val="black"/>
                </a:solidFill>
                <a:ea typeface="Calibri"/>
              </a:rPr>
              <a:t>الجيده</a:t>
            </a:r>
            <a:r>
              <a:rPr lang="ar-IQ" sz="1200" dirty="0">
                <a:solidFill>
                  <a:prstClr val="black"/>
                </a:solidFill>
                <a:ea typeface="Calibri"/>
              </a:rPr>
              <a:t> فالعداء العالمي يجب ان يملك هذه المؤهلات </a:t>
            </a:r>
            <a:r>
              <a:rPr lang="ar-IQ" sz="1200" dirty="0" err="1">
                <a:solidFill>
                  <a:prstClr val="black"/>
                </a:solidFill>
                <a:ea typeface="Calibri"/>
              </a:rPr>
              <a:t>البدنيه</a:t>
            </a:r>
            <a:r>
              <a:rPr lang="ar-IQ" sz="1200" dirty="0">
                <a:solidFill>
                  <a:prstClr val="black"/>
                </a:solidFill>
                <a:ea typeface="Calibri"/>
              </a:rPr>
              <a:t> التي تعتبر الاساس </a:t>
            </a:r>
            <a:r>
              <a:rPr lang="ar-IQ" sz="1200" dirty="0" err="1">
                <a:solidFill>
                  <a:prstClr val="black"/>
                </a:solidFill>
                <a:ea typeface="Calibri"/>
              </a:rPr>
              <a:t>اظافه</a:t>
            </a:r>
            <a:r>
              <a:rPr lang="ar-IQ" sz="1200" dirty="0">
                <a:solidFill>
                  <a:prstClr val="black"/>
                </a:solidFill>
                <a:ea typeface="Calibri"/>
              </a:rPr>
              <a:t> الى امتلاكه سلسله من السمات </a:t>
            </a:r>
            <a:r>
              <a:rPr lang="ar-IQ" sz="1200" dirty="0" err="1">
                <a:solidFill>
                  <a:prstClr val="black"/>
                </a:solidFill>
                <a:ea typeface="Calibri"/>
              </a:rPr>
              <a:t>النفسيه</a:t>
            </a:r>
            <a:r>
              <a:rPr lang="ar-IQ" sz="1200" dirty="0">
                <a:solidFill>
                  <a:prstClr val="black"/>
                </a:solidFill>
                <a:ea typeface="Calibri"/>
              </a:rPr>
              <a:t> التي تتطلب هذه </a:t>
            </a:r>
            <a:r>
              <a:rPr lang="ar-IQ" sz="1200" dirty="0" err="1">
                <a:solidFill>
                  <a:prstClr val="black"/>
                </a:solidFill>
                <a:ea typeface="Calibri"/>
              </a:rPr>
              <a:t>الفعاليه</a:t>
            </a:r>
            <a:r>
              <a:rPr lang="ar-IQ" sz="1200" dirty="0">
                <a:solidFill>
                  <a:prstClr val="black"/>
                </a:solidFill>
                <a:ea typeface="Calibri"/>
              </a:rPr>
              <a:t> وهكذا نجد كل </a:t>
            </a:r>
            <a:r>
              <a:rPr lang="ar-IQ" sz="1200" dirty="0" err="1">
                <a:solidFill>
                  <a:prstClr val="black"/>
                </a:solidFill>
                <a:ea typeface="Calibri"/>
              </a:rPr>
              <a:t>فعاليه</a:t>
            </a:r>
            <a:r>
              <a:rPr lang="ar-IQ" sz="1200" dirty="0">
                <a:solidFill>
                  <a:prstClr val="black"/>
                </a:solidFill>
                <a:ea typeface="Calibri"/>
              </a:rPr>
              <a:t> من هذه الفعاليات او كل هذه مجموعه من الفعاليات تقترن بالسمات </a:t>
            </a:r>
            <a:r>
              <a:rPr lang="ar-IQ" sz="1200" dirty="0" err="1">
                <a:solidFill>
                  <a:prstClr val="black"/>
                </a:solidFill>
                <a:ea typeface="Calibri"/>
              </a:rPr>
              <a:t>النفسيه</a:t>
            </a:r>
            <a:r>
              <a:rPr lang="ar-IQ" sz="1200" dirty="0">
                <a:solidFill>
                  <a:prstClr val="black"/>
                </a:solidFill>
                <a:ea typeface="Calibri"/>
              </a:rPr>
              <a:t> خاصه تتميز بالرياضيين الذين يمارسونه من غيرهم من الرياضيين فالسمات التي تميز لاعب كره القدم مثلا هي الهدوء </a:t>
            </a:r>
            <a:r>
              <a:rPr lang="ar-IQ" sz="1200" dirty="0" err="1">
                <a:solidFill>
                  <a:prstClr val="black"/>
                </a:solidFill>
                <a:ea typeface="Calibri"/>
              </a:rPr>
              <a:t>والحذاقه</a:t>
            </a:r>
            <a:r>
              <a:rPr lang="ar-IQ" sz="1200" dirty="0">
                <a:solidFill>
                  <a:prstClr val="black"/>
                </a:solidFill>
                <a:ea typeface="Calibri"/>
              </a:rPr>
              <a:t> والاثار ونكران الذات اما السمات التي تميز الرياضي الذي يمارس رياضه التجذيف فهي الايقاع </a:t>
            </a:r>
            <a:r>
              <a:rPr lang="ar-IQ" sz="1200" dirty="0" err="1">
                <a:solidFill>
                  <a:prstClr val="black"/>
                </a:solidFill>
                <a:ea typeface="Calibri"/>
              </a:rPr>
              <a:t>والمطاوله</a:t>
            </a:r>
            <a:r>
              <a:rPr lang="ar-IQ" sz="1200" dirty="0">
                <a:solidFill>
                  <a:prstClr val="black"/>
                </a:solidFill>
                <a:ea typeface="Calibri"/>
              </a:rPr>
              <a:t> وشده التوتر النفسي بما ان اختبار الطاقات </a:t>
            </a:r>
            <a:r>
              <a:rPr lang="ar-IQ" sz="1200" dirty="0" err="1">
                <a:solidFill>
                  <a:prstClr val="black"/>
                </a:solidFill>
                <a:ea typeface="Calibri"/>
              </a:rPr>
              <a:t>الشابه</a:t>
            </a:r>
            <a:r>
              <a:rPr lang="ar-IQ" sz="1200" dirty="0">
                <a:solidFill>
                  <a:prstClr val="black"/>
                </a:solidFill>
                <a:ea typeface="Calibri"/>
              </a:rPr>
              <a:t> يتم على اساس تقديم اساس مستويات </a:t>
            </a:r>
            <a:r>
              <a:rPr lang="ar-IQ" sz="1200" dirty="0" err="1">
                <a:solidFill>
                  <a:prstClr val="black"/>
                </a:solidFill>
                <a:ea typeface="Calibri"/>
              </a:rPr>
              <a:t>عاليه</a:t>
            </a:r>
            <a:r>
              <a:rPr lang="ar-IQ" sz="1200" dirty="0">
                <a:solidFill>
                  <a:prstClr val="black"/>
                </a:solidFill>
                <a:ea typeface="Calibri"/>
              </a:rPr>
              <a:t> ان اهمال العوامل </a:t>
            </a:r>
            <a:r>
              <a:rPr lang="ar-IQ" sz="1200" dirty="0" err="1">
                <a:solidFill>
                  <a:prstClr val="black"/>
                </a:solidFill>
                <a:ea typeface="Calibri"/>
              </a:rPr>
              <a:t>النفسيه</a:t>
            </a:r>
            <a:r>
              <a:rPr lang="ar-IQ" sz="1200" dirty="0">
                <a:solidFill>
                  <a:prstClr val="black"/>
                </a:solidFill>
                <a:ea typeface="Calibri"/>
              </a:rPr>
              <a:t> وتبقى مهمه للمربي الرياضي مدرسا كان ام مدربا يؤكد السمات </a:t>
            </a:r>
            <a:r>
              <a:rPr lang="ar-IQ" sz="1200" dirty="0" err="1">
                <a:solidFill>
                  <a:prstClr val="black"/>
                </a:solidFill>
                <a:ea typeface="Calibri"/>
              </a:rPr>
              <a:t>النفسيه</a:t>
            </a:r>
            <a:r>
              <a:rPr lang="ar-IQ" sz="1200" dirty="0">
                <a:solidFill>
                  <a:prstClr val="black"/>
                </a:solidFill>
                <a:ea typeface="Calibri"/>
              </a:rPr>
              <a:t> سالفة الذكر اثناء عمليه التدريب بصوره </a:t>
            </a:r>
            <a:r>
              <a:rPr lang="ar-IQ" sz="1200" dirty="0" err="1">
                <a:solidFill>
                  <a:prstClr val="black"/>
                </a:solidFill>
                <a:ea typeface="Calibri"/>
              </a:rPr>
              <a:t>منتظمه</a:t>
            </a:r>
            <a:r>
              <a:rPr lang="ar-IQ" sz="1200" dirty="0">
                <a:solidFill>
                  <a:prstClr val="black"/>
                </a:solidFill>
                <a:ea typeface="Calibri"/>
              </a:rPr>
              <a:t> </a:t>
            </a:r>
            <a:r>
              <a:rPr lang="ar-IQ" sz="1200" dirty="0" err="1">
                <a:solidFill>
                  <a:prstClr val="black"/>
                </a:solidFill>
                <a:ea typeface="Calibri"/>
              </a:rPr>
              <a:t>ومستمره</a:t>
            </a:r>
            <a:r>
              <a:rPr lang="ar-IQ" sz="1200" dirty="0">
                <a:solidFill>
                  <a:prstClr val="black"/>
                </a:solidFill>
                <a:ea typeface="Calibri"/>
              </a:rPr>
              <a:t> رغم وجود الصفات </a:t>
            </a:r>
            <a:r>
              <a:rPr lang="ar-IQ" sz="1200" dirty="0" err="1">
                <a:solidFill>
                  <a:prstClr val="black"/>
                </a:solidFill>
                <a:ea typeface="Calibri"/>
              </a:rPr>
              <a:t>العامه</a:t>
            </a:r>
            <a:r>
              <a:rPr lang="ar-IQ" sz="1200" dirty="0">
                <a:solidFill>
                  <a:prstClr val="black"/>
                </a:solidFill>
                <a:ea typeface="Calibri"/>
              </a:rPr>
              <a:t> لها اثر في تنميه </a:t>
            </a:r>
            <a:r>
              <a:rPr lang="ar-IQ" sz="1200" dirty="0" err="1">
                <a:solidFill>
                  <a:prstClr val="black"/>
                </a:solidFill>
                <a:ea typeface="Calibri"/>
              </a:rPr>
              <a:t>الشخصيه</a:t>
            </a:r>
            <a:r>
              <a:rPr lang="ar-IQ" sz="1200" dirty="0">
                <a:solidFill>
                  <a:prstClr val="black"/>
                </a:solidFill>
                <a:ea typeface="Calibri"/>
              </a:rPr>
              <a:t> وتطورها في كافه الجوانب ان التنفيذ الذي يمتلك صفات معينه في مهاره معينه قد </a:t>
            </a:r>
            <a:r>
              <a:rPr lang="ar-IQ" sz="1200" dirty="0" err="1">
                <a:solidFill>
                  <a:prstClr val="black"/>
                </a:solidFill>
                <a:ea typeface="Calibri"/>
              </a:rPr>
              <a:t>لايمتلكون</a:t>
            </a:r>
            <a:r>
              <a:rPr lang="ar-IQ" sz="1200" dirty="0">
                <a:solidFill>
                  <a:prstClr val="black"/>
                </a:solidFill>
                <a:ea typeface="Calibri"/>
              </a:rPr>
              <a:t> نفس الصفات في مهاره مختلف هان هذا يقودنا الى استنتاج بان السمات </a:t>
            </a:r>
            <a:r>
              <a:rPr lang="ar-IQ" sz="1200" dirty="0" err="1">
                <a:solidFill>
                  <a:prstClr val="black"/>
                </a:solidFill>
                <a:ea typeface="Calibri"/>
              </a:rPr>
              <a:t>الشخصيه</a:t>
            </a:r>
            <a:r>
              <a:rPr lang="ar-IQ" sz="1200" dirty="0">
                <a:solidFill>
                  <a:prstClr val="black"/>
                </a:solidFill>
                <a:ea typeface="Calibri"/>
              </a:rPr>
              <a:t> هي اخرى فنضع </a:t>
            </a:r>
            <a:r>
              <a:rPr lang="ar-IQ" sz="1200" dirty="0" err="1">
                <a:solidFill>
                  <a:prstClr val="black"/>
                </a:solidFill>
                <a:ea typeface="Calibri"/>
              </a:rPr>
              <a:t>الظاهره</a:t>
            </a:r>
            <a:r>
              <a:rPr lang="ar-IQ" sz="1200" dirty="0">
                <a:solidFill>
                  <a:prstClr val="black"/>
                </a:solidFill>
                <a:ea typeface="Calibri"/>
              </a:rPr>
              <a:t> </a:t>
            </a:r>
            <a:r>
              <a:rPr lang="ar-IQ" sz="1200" dirty="0" err="1">
                <a:solidFill>
                  <a:prstClr val="black"/>
                </a:solidFill>
                <a:ea typeface="Calibri"/>
              </a:rPr>
              <a:t>الخصوصيه</a:t>
            </a:r>
            <a:r>
              <a:rPr lang="ar-IQ" sz="1200" dirty="0">
                <a:solidFill>
                  <a:prstClr val="black"/>
                </a:solidFill>
                <a:ea typeface="Calibri"/>
              </a:rPr>
              <a:t> كما هو الحال </a:t>
            </a:r>
            <a:r>
              <a:rPr lang="ar-IQ" sz="1200" dirty="0" err="1">
                <a:solidFill>
                  <a:prstClr val="black"/>
                </a:solidFill>
                <a:ea typeface="Calibri"/>
              </a:rPr>
              <a:t>بالنسبه</a:t>
            </a:r>
            <a:r>
              <a:rPr lang="ar-IQ" sz="1200" dirty="0">
                <a:solidFill>
                  <a:prstClr val="black"/>
                </a:solidFill>
                <a:ea typeface="Calibri"/>
              </a:rPr>
              <a:t> للمهارات </a:t>
            </a:r>
            <a:r>
              <a:rPr lang="ar-IQ" sz="1200" dirty="0" err="1">
                <a:solidFill>
                  <a:prstClr val="black"/>
                </a:solidFill>
                <a:ea typeface="Calibri"/>
              </a:rPr>
              <a:t>الشخصيه</a:t>
            </a:r>
            <a:r>
              <a:rPr lang="ar-IQ" sz="1200" dirty="0">
                <a:solidFill>
                  <a:prstClr val="black"/>
                </a:solidFill>
                <a:ea typeface="Calibri"/>
              </a:rPr>
              <a:t> والمهارات </a:t>
            </a:r>
            <a:r>
              <a:rPr lang="ar-IQ" sz="1200" dirty="0" err="1">
                <a:solidFill>
                  <a:prstClr val="black"/>
                </a:solidFill>
                <a:ea typeface="Calibri"/>
              </a:rPr>
              <a:t>النفسيه</a:t>
            </a:r>
            <a:r>
              <a:rPr lang="ar-IQ" sz="1200" dirty="0">
                <a:solidFill>
                  <a:prstClr val="black"/>
                </a:solidFill>
                <a:ea typeface="Calibri"/>
              </a:rPr>
              <a:t> فالتلميذ الذي يضع سرجا على الحصان يمتطيه </a:t>
            </a:r>
            <a:r>
              <a:rPr lang="ar-IQ" sz="1200" dirty="0" err="1">
                <a:solidFill>
                  <a:prstClr val="black"/>
                </a:solidFill>
                <a:ea typeface="Calibri"/>
              </a:rPr>
              <a:t>بجرءه</a:t>
            </a:r>
            <a:r>
              <a:rPr lang="ar-IQ" sz="1200" dirty="0">
                <a:solidFill>
                  <a:prstClr val="black"/>
                </a:solidFill>
                <a:ea typeface="Calibri"/>
              </a:rPr>
              <a:t> </a:t>
            </a:r>
            <a:r>
              <a:rPr lang="ar-IQ" sz="1200" dirty="0" err="1">
                <a:solidFill>
                  <a:prstClr val="black"/>
                </a:solidFill>
                <a:ea typeface="Calibri"/>
              </a:rPr>
              <a:t>والشجاعه</a:t>
            </a:r>
            <a:r>
              <a:rPr lang="ar-IQ" sz="1200" dirty="0">
                <a:solidFill>
                  <a:prstClr val="black"/>
                </a:solidFill>
                <a:ea typeface="Calibri"/>
              </a:rPr>
              <a:t> فائقتين قد </a:t>
            </a:r>
            <a:r>
              <a:rPr lang="ar-IQ" sz="1200" dirty="0" err="1">
                <a:solidFill>
                  <a:prstClr val="black"/>
                </a:solidFill>
                <a:ea typeface="Calibri"/>
              </a:rPr>
              <a:t>لايتصرف</a:t>
            </a:r>
            <a:r>
              <a:rPr lang="ar-IQ" sz="1200" dirty="0">
                <a:solidFill>
                  <a:prstClr val="black"/>
                </a:solidFill>
                <a:ea typeface="Calibri"/>
              </a:rPr>
              <a:t> بنفس </a:t>
            </a:r>
            <a:r>
              <a:rPr lang="ar-IQ" sz="1200" dirty="0" err="1">
                <a:solidFill>
                  <a:prstClr val="black"/>
                </a:solidFill>
                <a:ea typeface="Calibri"/>
              </a:rPr>
              <a:t>الجرءه</a:t>
            </a:r>
            <a:r>
              <a:rPr lang="ar-IQ" sz="1200" dirty="0">
                <a:solidFill>
                  <a:prstClr val="black"/>
                </a:solidFill>
                <a:ea typeface="Calibri"/>
              </a:rPr>
              <a:t> </a:t>
            </a:r>
            <a:r>
              <a:rPr lang="ar-IQ" sz="1200" dirty="0" err="1">
                <a:solidFill>
                  <a:prstClr val="black"/>
                </a:solidFill>
                <a:ea typeface="Calibri"/>
              </a:rPr>
              <a:t>والشجاعه</a:t>
            </a:r>
            <a:r>
              <a:rPr lang="ar-IQ" sz="1200" dirty="0">
                <a:solidFill>
                  <a:prstClr val="black"/>
                </a:solidFill>
                <a:ea typeface="Calibri"/>
              </a:rPr>
              <a:t> عندما يتطلب منه القفز من الحصان الخشبي بالرغم من انه قادر على القفز الذي قد يتصرف بخوف وتردد في الالعاب </a:t>
            </a:r>
            <a:r>
              <a:rPr lang="ar-IQ" sz="1200" dirty="0" err="1">
                <a:solidFill>
                  <a:prstClr val="black"/>
                </a:solidFill>
                <a:ea typeface="Calibri"/>
              </a:rPr>
              <a:t>الرياضيه</a:t>
            </a:r>
            <a:r>
              <a:rPr lang="ar-IQ" sz="1200" dirty="0">
                <a:solidFill>
                  <a:prstClr val="black"/>
                </a:solidFill>
                <a:ea typeface="Calibri"/>
              </a:rPr>
              <a:t> اخرى عندما نتكلم عن شخص رياضي يمكن ان يتوقع بعض السمات </a:t>
            </a:r>
            <a:r>
              <a:rPr lang="ar-IQ" sz="1200" dirty="0" err="1">
                <a:solidFill>
                  <a:prstClr val="black"/>
                </a:solidFill>
                <a:ea typeface="Calibri"/>
              </a:rPr>
              <a:t>الايجابيه</a:t>
            </a:r>
            <a:r>
              <a:rPr lang="ar-IQ" sz="1200" dirty="0">
                <a:solidFill>
                  <a:prstClr val="black"/>
                </a:solidFill>
                <a:ea typeface="Calibri"/>
              </a:rPr>
              <a:t> فالرياضي يجب ان يكون :-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قويا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خفيف </a:t>
            </a:r>
            <a:r>
              <a:rPr lang="ar-IQ" sz="1200" dirty="0" err="1">
                <a:solidFill>
                  <a:prstClr val="black"/>
                </a:solidFill>
                <a:ea typeface="Calibri"/>
              </a:rPr>
              <a:t>الحركه</a:t>
            </a:r>
            <a:r>
              <a:rPr lang="ar-IQ" sz="1200" dirty="0">
                <a:solidFill>
                  <a:prstClr val="black"/>
                </a:solidFill>
                <a:ea typeface="Calibri"/>
              </a:rPr>
              <a:t>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صلدا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متواضع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عمليا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لطيف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مجاملا</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اجتماعي</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طبيعي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شجاع </a:t>
            </a:r>
            <a:endParaRPr lang="en-US" sz="1100" dirty="0">
              <a:solidFill>
                <a:prstClr val="black"/>
              </a:solidFill>
              <a:ea typeface="Calibri"/>
              <a:cs typeface="Arial"/>
            </a:endParaRPr>
          </a:p>
          <a:p>
            <a:pPr lvl="0" algn="r" rtl="1">
              <a:lnSpc>
                <a:spcPct val="115000"/>
              </a:lnSpc>
              <a:spcBef>
                <a:spcPts val="0"/>
              </a:spcBef>
              <a:buFont typeface="+mj-lt"/>
              <a:buAutoNum type="arabicPeriod"/>
            </a:pPr>
            <a:r>
              <a:rPr lang="ar-IQ" sz="1200" dirty="0">
                <a:solidFill>
                  <a:prstClr val="black"/>
                </a:solidFill>
                <a:ea typeface="Calibri"/>
              </a:rPr>
              <a:t>يلتزم بواجباته </a:t>
            </a:r>
            <a:endParaRPr lang="en-US" sz="1100" dirty="0">
              <a:solidFill>
                <a:prstClr val="black"/>
              </a:solidFill>
              <a:ea typeface="Calibri"/>
              <a:cs typeface="Arial"/>
            </a:endParaRPr>
          </a:p>
          <a:p>
            <a:pPr lvl="0" algn="r" rtl="1">
              <a:lnSpc>
                <a:spcPct val="115000"/>
              </a:lnSpc>
              <a:spcBef>
                <a:spcPts val="0"/>
              </a:spcBef>
              <a:spcAft>
                <a:spcPts val="1000"/>
              </a:spcAft>
              <a:buFont typeface="+mj-lt"/>
              <a:buAutoNum type="arabicPeriod"/>
            </a:pPr>
            <a:r>
              <a:rPr lang="ar-IQ" sz="1200" dirty="0">
                <a:solidFill>
                  <a:prstClr val="black"/>
                </a:solidFill>
                <a:ea typeface="Calibri"/>
              </a:rPr>
              <a:t>يعتمد على نفسه ... الخ </a:t>
            </a:r>
            <a:endParaRPr lang="en-US" sz="1100" dirty="0">
              <a:solidFill>
                <a:prstClr val="black"/>
              </a:solidFill>
              <a:ea typeface="Calibri"/>
              <a:cs typeface="Arial"/>
            </a:endParaRPr>
          </a:p>
          <a:p>
            <a:pPr marL="0" lvl="0" algn="r" rtl="1">
              <a:lnSpc>
                <a:spcPct val="115000"/>
              </a:lnSpc>
              <a:spcBef>
                <a:spcPts val="0"/>
              </a:spcBef>
              <a:spcAft>
                <a:spcPts val="1000"/>
              </a:spcAft>
            </a:pPr>
            <a:r>
              <a:rPr lang="ar-IQ" sz="1200" dirty="0">
                <a:solidFill>
                  <a:prstClr val="black"/>
                </a:solidFill>
                <a:ea typeface="Calibri"/>
              </a:rPr>
              <a:t> </a:t>
            </a:r>
            <a:endParaRPr lang="en-US" sz="1100" dirty="0">
              <a:solidFill>
                <a:prstClr val="black"/>
              </a:solidFill>
              <a:ea typeface="Calibri"/>
              <a:cs typeface="Arial"/>
            </a:endParaRPr>
          </a:p>
          <a:p>
            <a:pPr marL="0" lvl="0" algn="r" rtl="1">
              <a:lnSpc>
                <a:spcPct val="115000"/>
              </a:lnSpc>
              <a:spcBef>
                <a:spcPts val="0"/>
              </a:spcBef>
              <a:spcAft>
                <a:spcPts val="1000"/>
              </a:spcAft>
            </a:pPr>
            <a:r>
              <a:rPr lang="ar-IQ" sz="1200" dirty="0">
                <a:solidFill>
                  <a:prstClr val="black"/>
                </a:solidFill>
                <a:ea typeface="Calibri"/>
              </a:rPr>
              <a:t>يجب ان يؤكد هنا على فوارق في الصفات </a:t>
            </a:r>
            <a:r>
              <a:rPr lang="ar-IQ" sz="1200" dirty="0" err="1">
                <a:solidFill>
                  <a:prstClr val="black"/>
                </a:solidFill>
                <a:ea typeface="Calibri"/>
              </a:rPr>
              <a:t>الشخصيه</a:t>
            </a:r>
            <a:r>
              <a:rPr lang="ar-IQ" sz="1200" dirty="0">
                <a:solidFill>
                  <a:prstClr val="black"/>
                </a:solidFill>
                <a:ea typeface="Calibri"/>
              </a:rPr>
              <a:t> للرياضيين في </a:t>
            </a:r>
            <a:r>
              <a:rPr lang="ar-IQ" sz="1200" dirty="0" err="1">
                <a:solidFill>
                  <a:prstClr val="black"/>
                </a:solidFill>
                <a:ea typeface="Calibri"/>
              </a:rPr>
              <a:t>مجتماعات</a:t>
            </a:r>
            <a:r>
              <a:rPr lang="ar-IQ" sz="1200" dirty="0">
                <a:solidFill>
                  <a:prstClr val="black"/>
                </a:solidFill>
                <a:ea typeface="Calibri"/>
              </a:rPr>
              <a:t> </a:t>
            </a:r>
            <a:r>
              <a:rPr lang="ar-IQ" sz="1200" dirty="0" err="1">
                <a:solidFill>
                  <a:prstClr val="black"/>
                </a:solidFill>
                <a:ea typeface="Calibri"/>
              </a:rPr>
              <a:t>مختلفه</a:t>
            </a:r>
            <a:r>
              <a:rPr lang="ar-IQ" sz="1200" dirty="0">
                <a:solidFill>
                  <a:prstClr val="black"/>
                </a:solidFill>
                <a:ea typeface="Calibri"/>
              </a:rPr>
              <a:t> وعلى الفروق </a:t>
            </a:r>
            <a:r>
              <a:rPr lang="ar-IQ" sz="1200" dirty="0" err="1">
                <a:solidFill>
                  <a:prstClr val="black"/>
                </a:solidFill>
                <a:ea typeface="Calibri"/>
              </a:rPr>
              <a:t>الفرديه</a:t>
            </a:r>
            <a:r>
              <a:rPr lang="ar-IQ" sz="1200" dirty="0">
                <a:solidFill>
                  <a:prstClr val="black"/>
                </a:solidFill>
                <a:ea typeface="Calibri"/>
              </a:rPr>
              <a:t> بين الرياضيين في مجتمع واحد فقد يتصف الرياضيون بصفه معينه في احدى المجتمعات وهذا </a:t>
            </a:r>
            <a:r>
              <a:rPr lang="ar-IQ" sz="1200" dirty="0" err="1">
                <a:solidFill>
                  <a:prstClr val="black"/>
                </a:solidFill>
                <a:ea typeface="Calibri"/>
              </a:rPr>
              <a:t>لايتصفون</a:t>
            </a:r>
            <a:r>
              <a:rPr lang="ar-IQ" sz="1200" dirty="0">
                <a:solidFill>
                  <a:prstClr val="black"/>
                </a:solidFill>
                <a:ea typeface="Calibri"/>
              </a:rPr>
              <a:t> بتلك </a:t>
            </a:r>
            <a:r>
              <a:rPr lang="ar-IQ" sz="1200" dirty="0" err="1">
                <a:solidFill>
                  <a:prstClr val="black"/>
                </a:solidFill>
                <a:ea typeface="Calibri"/>
              </a:rPr>
              <a:t>الصفه</a:t>
            </a:r>
            <a:r>
              <a:rPr lang="ar-IQ" sz="1200" dirty="0">
                <a:solidFill>
                  <a:prstClr val="black"/>
                </a:solidFill>
                <a:ea typeface="Calibri"/>
              </a:rPr>
              <a:t> في مجتمع اخر وقد يتصف الرياضيين في مجتمع معين لصفه من الصفات بشكل عام لكن ذلك </a:t>
            </a:r>
            <a:r>
              <a:rPr lang="ar-IQ" sz="1200" dirty="0" err="1">
                <a:solidFill>
                  <a:prstClr val="black"/>
                </a:solidFill>
                <a:ea typeface="Calibri"/>
              </a:rPr>
              <a:t>لايشترط</a:t>
            </a:r>
            <a:r>
              <a:rPr lang="ar-IQ" sz="1200" dirty="0">
                <a:solidFill>
                  <a:prstClr val="black"/>
                </a:solidFill>
                <a:ea typeface="Calibri"/>
              </a:rPr>
              <a:t> انصاف كل الرياضيين بتلك </a:t>
            </a:r>
            <a:r>
              <a:rPr lang="ar-IQ" sz="1200" dirty="0" err="1">
                <a:solidFill>
                  <a:prstClr val="black"/>
                </a:solidFill>
                <a:ea typeface="Calibri"/>
              </a:rPr>
              <a:t>الصفه</a:t>
            </a:r>
            <a:r>
              <a:rPr lang="ar-IQ" sz="1200" dirty="0">
                <a:solidFill>
                  <a:prstClr val="black"/>
                </a:solidFill>
                <a:ea typeface="Calibri"/>
              </a:rPr>
              <a:t> . </a:t>
            </a:r>
            <a:endParaRPr lang="en-US" sz="1100" dirty="0">
              <a:solidFill>
                <a:prstClr val="black"/>
              </a:solidFill>
              <a:ea typeface="Calibri"/>
              <a:cs typeface="Arial"/>
            </a:endParaRPr>
          </a:p>
          <a:p>
            <a:pPr marL="0" lvl="0" algn="r" rtl="1">
              <a:lnSpc>
                <a:spcPct val="115000"/>
              </a:lnSpc>
              <a:spcBef>
                <a:spcPts val="0"/>
              </a:spcBef>
              <a:spcAft>
                <a:spcPts val="1000"/>
              </a:spcAft>
            </a:pPr>
            <a:r>
              <a:rPr lang="ar-IQ" sz="1200" dirty="0">
                <a:solidFill>
                  <a:prstClr val="black"/>
                </a:solidFill>
                <a:ea typeface="Calibri"/>
              </a:rPr>
              <a:t> </a:t>
            </a:r>
            <a:endParaRPr lang="en-US" sz="1100" dirty="0">
              <a:solidFill>
                <a:prstClr val="black"/>
              </a:solidFill>
              <a:ea typeface="Calibri"/>
              <a:cs typeface="Arial"/>
            </a:endParaRPr>
          </a:p>
          <a:p>
            <a:pPr lvl="0" algn="r"/>
            <a:r>
              <a:rPr lang="ar-IQ" sz="1400" b="1" i="1" dirty="0">
                <a:solidFill>
                  <a:prstClr val="black"/>
                </a:solidFill>
                <a:ea typeface="Calibri"/>
              </a:rPr>
              <a:t>ا</a:t>
            </a:r>
            <a:endParaRPr lang="en-US" sz="1200" dirty="0">
              <a:solidFill>
                <a:prstClr val="black"/>
              </a:solidFill>
            </a:endParaRPr>
          </a:p>
          <a:p>
            <a:endParaRPr lang="en-US" sz="4800" dirty="0"/>
          </a:p>
        </p:txBody>
      </p:sp>
    </p:spTree>
    <p:extLst>
      <p:ext uri="{BB962C8B-B14F-4D97-AF65-F5344CB8AC3E}">
        <p14:creationId xmlns:p14="http://schemas.microsoft.com/office/powerpoint/2010/main" val="1671196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266</Words>
  <Application>Microsoft Office PowerPoint</Application>
  <PresentationFormat>On-screen Show (4:3)</PresentationFormat>
  <Paragraphs>46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العلاقه بين الشخصية والنشاط   يمكن ان يكون سلوك التلاميذ اثناء درس التربيه الرياضيه متباينا وان جرى تحت الظروف نفسها , فحينما يسعى احد التلاميذ بجد ومثابره من اجل تحسين مستواه الرياضي نجد تلميذا اخر يهمل مستواه ويتركه كما هو . كذلك نجد بعض التلاميذ يحاولون التفوق والظهور من خلال مل يحققونه من مستويات ونتائج جيده , بينما نجد تلاميذ اخرين يحاولون الظهور وكسب ثقة الاقران في الصف من خلال التصرفات والمشاكسات غير الائقه , ونجد بعض التلاميذ الذين يتحاولون بشق الاعذار للتهرب من اداء التمارين الصعبه او لايتمرنون بجديه دون اشراف مباشر ومراقبه جديه من قبل المدرس . ان مثل هذا السلوك وهذه الفوارق في السلوك لاتقتصر على صفات دون اخرى وهي تعكس الصفات الشخصيه للفرد فعلى مدرس التربيه الرياضيه في هذه الحاله مراقبه هذه التصرفات باستمرار وتوجيهها الوجه الصحيحه من اجل خلق شخصيه مثاليه رياضيه .  ان السمات الجوهريه للانسان تبرز نتيجه سلوكه واعماله ويمكن تميز الاصناف الاتيه من السمات . السمات تعكس الصفات النفسيه للشخصيه  السمات تحدد السلوك , وفيها تنعكس علاقات ومواقف الانسان بالنسبه للبيئه  السمات التي تمثل العاده لدى الفرد , اي سلوك الانسان سلوكا ثابتا عند وضعه تحت ضروف متشابه او متجانسه  هناك تفاعل مستمر بين السمات الشخصيه والنشاط الرياضي وتظهر للعيان خصائص الانسان من خلال تصرفاته واعماله , لكن الصعوبه تكمن في معرفه الدوافع وراء السلوك او التصرف المنظور فقد يلاحظ المدرس احد التلاميذ يسعى جادا لمساعده زملائه لكن ماهو الدافع وراء هذا السلوك ؟ هل ان الطالب يشعر حقا بانه مسؤول عن مساعده زملائه ؟ ام انه يقوم بذالك لنيل رضاهم ؟ ام انه يقوم بذلك لارضاء المدرسه والحصول على بعض المتميزات والتصرف عكس ذالك خارج اوقات الدرس ؟ لذا نجد من الصعب تحديد سمات الفرد من خلال تصرفات تحدث بين الحين والاخر واذا اردنا ان نكون دقيقين في استنتاجاتنا علينا ملاحظه سلوك الفرد في موقف مختلف ودراسة دوافع ذلك السلوك وعندما يتكلم بين العلاقه والنشاطيجب ان نعلم ان الانسان يكون نفسه ويطوره من خلال النشاط بما ان التربيه الرياضيه هي نشاط انساني هادف وبناء لذلك يمكن الاستنتاج بان هذا النشاط يساهم بشكل فعال في بناء الشخصيه اظافه الى كون النشاط الرياضي يساهم في بناء سمات شخصيه محدده فان هذه سمات تحدد نوع النشاط الرياضي الذي يمارسه الفرد وكثافته وهذا يؤكد العلاقه الشخصيه والنشاط فكل منه يؤثر ويتاثر بالاخر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العلاقه بين الشخصية والنشاط   يمكن ان يكون سلوك التلاميذ اثناء درس التربيه الرياضيه متباينا وان جرى تحت الظروف نفسها , فحينما يسعى احد التلاميذ بجد ومثابره من اجل تحسين مستواه الرياضي نجد تلميذا اخر يهمل مستواه ويتركه كما هو . كذلك نجد بعض التلاميذ يحاولون التفوق والظهور من خلال مل يحققونه من مستويات ونتائج جيده , بينما نجد تلاميذ اخرين يحاولون الظهور وكسب ثقة الاقران في الصف من خلال التصرفات والمشاكسات غير الائقه , ونجد بعض التلاميذ الذين يتحاولون بشق الاعذار للتهرب من اداء التمارين الصعبه او لايتمرنون بجديه دون اشراف مباشر ومراقبه جديه من قبل المدرس . ان مثل هذا السلوك وهذه الفوارق في السلوك لاتقتصر على صفات دون اخرى وهي تعكس الصفات الشخصيه للفرد فعلى مدرس التربيه الرياضيه في هذه الحاله مراقبه هذه التصرفات باستمرار وتوجيهها الوجه الصحيحه من اجل خلق شخصيه مثاليه رياضيه .  ان السمات الجوهريه للانسان تبرز نتيجه سلوكه واعماله ويمكن تميز الاصناف الاتيه من السمات . السمات تعكس الصفات النفسيه للشخصيه  السمات تحدد السلوك , وفيها تنعكس علاقات ومواقف الانسان بالنسبه للبيئه  السمات التي تمثل العاده لدى الفرد , اي سلوك الانسان سلوكا ثابتا عند وضعه تحت ضروف متشابه او متجانسه  هناك تفاعل مستمر بين السمات الشخصيه والنشاط الرياضي وتظهر للعيان خصائص الانسان من خلال تصرفاته واعماله , لكن الصعوبه تكمن في معرفه الدوافع وراء السلوك او التصرف المنظور فقد يلاحظ المدرس احد التلاميذ يسعى جادا لمساعده زملائه لكن ماهو الدافع وراء هذا السلوك ؟ هل ان الطالب يشعر حقا بانه مسؤول عن مساعده زملائه ؟ ام انه يقوم بذالك لنيل رضاهم ؟ ام انه يقوم بذلك لارضاء المدرسه والحصول على بعض المتميزات والتصرف عكس ذالك خارج اوقات الدرس ؟ لذا نجد من الصعب تحديد سمات الفرد من خلال تصرفات تحدث بين الحين والاخر واذا اردنا ان نكون دقيقين في استنتاجاتنا علينا ملاحظه سلوك الفرد في موقف مختلف ودراسة دوافع ذلك السلوك وعندما يتكلم بين العلاقه والنشاطيجب ان نعلم ان الانسان يكون نفسه ويطوره من خلال النشاط بما ان التربيه الرياضيه هي نشاط انساني هادف وبناء لذلك يمكن الاستنتاج بان هذا النشاط يساهم بشكل فعال في بناء الشخصيه اظافه الى كون النشاط الرياضي يساهم في بناء سمات شخصيه محدده فان هذه سمات تحدد نوع النشاط الرياضي الذي يمارسه الفرد وكثافته وهذا يؤكد العلاقه الشخصيه والنشاط فكل منه يؤثر ويتاثر بالاخر .    </dc:title>
  <dc:creator>Maher</dc:creator>
  <cp:lastModifiedBy>Maher</cp:lastModifiedBy>
  <cp:revision>1</cp:revision>
  <dcterms:created xsi:type="dcterms:W3CDTF">2018-12-10T16:28:27Z</dcterms:created>
  <dcterms:modified xsi:type="dcterms:W3CDTF">2018-12-10T16:32:50Z</dcterms:modified>
</cp:coreProperties>
</file>